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334" r:id="rId3"/>
    <p:sldId id="257" r:id="rId4"/>
    <p:sldId id="259" r:id="rId5"/>
    <p:sldId id="258" r:id="rId6"/>
    <p:sldId id="261" r:id="rId7"/>
    <p:sldId id="262" r:id="rId8"/>
    <p:sldId id="263" r:id="rId9"/>
    <p:sldId id="265" r:id="rId10"/>
    <p:sldId id="267" r:id="rId11"/>
    <p:sldId id="335" r:id="rId12"/>
  </p:sldIdLst>
  <p:sldSz cx="9144000" cy="5143500" type="screen16x9"/>
  <p:notesSz cx="6858000" cy="9144000"/>
  <p:embeddedFontLst>
    <p:embeddedFont>
      <p:font typeface="Pangolin" charset="0"/>
      <p:regular r:id="rId14"/>
    </p:embeddedFont>
    <p:embeddedFont>
      <p:font typeface="Roboto" pitchFamily="2" charset="0"/>
      <p:regular r:id="rId15"/>
      <p:bold r:id="rId16"/>
      <p:italic r:id="rId17"/>
      <p:boldItalic r:id="rId18"/>
    </p:embeddedFont>
    <p:embeddedFont>
      <p:font typeface="Cambria" pitchFamily="18" charset="0"/>
      <p:regular r:id="rId19"/>
      <p:bold r:id="rId20"/>
      <p:italic r:id="rId21"/>
      <p:boldItalic r:id="rId22"/>
    </p:embeddedFont>
    <p:embeddedFont>
      <p:font typeface="Cambria Math" pitchFamily="18" charset="0"/>
      <p:regular r:id="rId23"/>
    </p:embeddedFont>
    <p:embeddedFont>
      <p:font typeface="Montserrat Alternates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9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995FED7-6EDE-40FF-A1E2-1931400079D3}">
  <a:tblStyle styleId="{2995FED7-6EDE-40FF-A1E2-1931400079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29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50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" name="Google Shape;7219;g9051ce32ce_0_1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0" name="Google Shape;7220;g9051ce32ce_0_1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5" name="Google Shape;5615;g9051ce32c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6" name="Google Shape;5616;g9051ce32c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5" name="Google Shape;5615;g9051ce32c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6" name="Google Shape;5616;g9051ce32c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5" name="Google Shape;6265;g9073ee7cb2_0_2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6" name="Google Shape;6266;g9073ee7cb2_0_2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3" name="Google Shape;6383;g9073ee7cb2_0_2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4" name="Google Shape;6384;g9073ee7cb2_0_2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8" name="Google Shape;6488;g8ee02c03f4_0_3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9" name="Google Shape;6489;g8ee02c03f4_0_3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8" name="Google Shape;6978;g8ee02c03f4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9" name="Google Shape;6979;g8ee02c03f4_0_1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993679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049892" y="854253"/>
            <a:ext cx="19559" cy="25018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8155824" y="2903047"/>
            <a:ext cx="119009" cy="122004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8135391" y="2938111"/>
            <a:ext cx="89249" cy="138974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018760" y="757424"/>
            <a:ext cx="290488" cy="182397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1102425" y="746444"/>
            <a:ext cx="313728" cy="113893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1320852" y="913493"/>
            <a:ext cx="160810" cy="183770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189334" y="1157219"/>
            <a:ext cx="158970" cy="220393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1451778" y="1143119"/>
            <a:ext cx="213935" cy="122222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1346401" y="1230216"/>
            <a:ext cx="133421" cy="89779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1384989" y="1077329"/>
            <a:ext cx="52064" cy="192723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1206991" y="1350597"/>
            <a:ext cx="63700" cy="101633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2"/>
          <p:cNvGrpSpPr/>
          <p:nvPr/>
        </p:nvGrpSpPr>
        <p:grpSpPr>
          <a:xfrm>
            <a:off x="877064" y="2755630"/>
            <a:ext cx="338809" cy="336313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023043" y="1617845"/>
            <a:ext cx="367103" cy="233027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1089894" y="1681482"/>
            <a:ext cx="311856" cy="20127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1107550" y="1625238"/>
            <a:ext cx="129678" cy="147864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1173091" y="1666790"/>
            <a:ext cx="155226" cy="156006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2"/>
          <p:cNvGrpSpPr/>
          <p:nvPr/>
        </p:nvGrpSpPr>
        <p:grpSpPr>
          <a:xfrm>
            <a:off x="7444886" y="967090"/>
            <a:ext cx="361363" cy="282159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7982192" y="3303354"/>
            <a:ext cx="391154" cy="321776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8011297" y="3354888"/>
            <a:ext cx="292360" cy="316567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8152579" y="3318671"/>
            <a:ext cx="157098" cy="151982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8067542" y="3394444"/>
            <a:ext cx="184051" cy="165022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151691" y="2025844"/>
            <a:ext cx="141781" cy="141313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1209776" y="2078345"/>
            <a:ext cx="56276" cy="67880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1252545" y="1990999"/>
            <a:ext cx="160841" cy="147334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239068" y="2031896"/>
            <a:ext cx="59988" cy="102725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1305046" y="2037449"/>
            <a:ext cx="15379" cy="8694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1116846" y="2258216"/>
            <a:ext cx="95301" cy="48727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1194460" y="2182911"/>
            <a:ext cx="92961" cy="125997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1233017" y="2109041"/>
            <a:ext cx="139473" cy="195655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1209776" y="2136462"/>
            <a:ext cx="118541" cy="172446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1277625" y="2103364"/>
            <a:ext cx="170605" cy="186016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1337582" y="2171306"/>
            <a:ext cx="46512" cy="46512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1386402" y="2149938"/>
            <a:ext cx="46481" cy="3057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1365003" y="2149938"/>
            <a:ext cx="15379" cy="15348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1041573" y="2340009"/>
            <a:ext cx="31164" cy="26984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996933" y="2392042"/>
            <a:ext cx="23271" cy="34876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985328" y="2459891"/>
            <a:ext cx="11636" cy="40460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1004856" y="2529612"/>
            <a:ext cx="30696" cy="34876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1056890" y="2579025"/>
            <a:ext cx="42800" cy="22960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1126610" y="2603045"/>
            <a:ext cx="44640" cy="15348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1200480" y="2614151"/>
            <a:ext cx="44203" cy="15878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1272073" y="2625537"/>
            <a:ext cx="46481" cy="20277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1343634" y="2646905"/>
            <a:ext cx="42800" cy="2894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1403591" y="2690516"/>
            <a:ext cx="33004" cy="39711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49832" y="2754060"/>
            <a:ext cx="23271" cy="4538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1465617" y="2825653"/>
            <a:ext cx="13507" cy="4698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1457725" y="2900708"/>
            <a:ext cx="19559" cy="47198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1434484" y="2972238"/>
            <a:ext cx="26984" cy="46075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1393827" y="3041896"/>
            <a:ext cx="29292" cy="42456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355239" y="3107000"/>
            <a:ext cx="33036" cy="41021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1312501" y="3169234"/>
            <a:ext cx="34876" cy="39368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1267893" y="3229035"/>
            <a:ext cx="34876" cy="39337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1223720" y="3287744"/>
            <a:ext cx="34907" cy="38900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1179112" y="3347233"/>
            <a:ext cx="33036" cy="39368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140087" y="3408406"/>
            <a:ext cx="29292" cy="40273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1107550" y="3473635"/>
            <a:ext cx="25112" cy="42207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1097786" y="3544105"/>
            <a:ext cx="11667" cy="4464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1103370" y="3618630"/>
            <a:ext cx="25112" cy="39836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1142395" y="3682143"/>
            <a:ext cx="36748" cy="2976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1206064" y="3720232"/>
            <a:ext cx="40928" cy="15379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1279497" y="3723944"/>
            <a:ext cx="40928" cy="11667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1353398" y="3702014"/>
            <a:ext cx="36748" cy="1640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"/>
          <p:cNvGrpSpPr/>
          <p:nvPr/>
        </p:nvGrpSpPr>
        <p:grpSpPr>
          <a:xfrm>
            <a:off x="6572612" y="2790485"/>
            <a:ext cx="1620631" cy="2007409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024852" y="3874179"/>
            <a:ext cx="183115" cy="71998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1074546" y="3886626"/>
            <a:ext cx="158502" cy="33004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1041573" y="3718922"/>
            <a:ext cx="160810" cy="13707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1088022" y="3748494"/>
            <a:ext cx="141313" cy="122815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912004" y="2194796"/>
            <a:ext cx="124406" cy="96829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920489" y="2339354"/>
            <a:ext cx="120132" cy="97391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7920707" y="2483755"/>
            <a:ext cx="113862" cy="86504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8143283" y="1620652"/>
            <a:ext cx="73464" cy="14961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8219898" y="1650880"/>
            <a:ext cx="114891" cy="167736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2102755" y="4629504"/>
            <a:ext cx="29292" cy="64823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2145492" y="4620270"/>
            <a:ext cx="25143" cy="68036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2191973" y="4641514"/>
            <a:ext cx="55465" cy="82916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1182824" y="4670369"/>
            <a:ext cx="56900" cy="83447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1159895" y="4651184"/>
            <a:ext cx="26703" cy="69003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2381576" y="4667998"/>
            <a:ext cx="62296" cy="87221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2397735" y="4621019"/>
            <a:ext cx="59645" cy="90528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451297" y="4623140"/>
            <a:ext cx="36748" cy="962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199060" y="4637677"/>
            <a:ext cx="24894" cy="83603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8236213" y="4628817"/>
            <a:ext cx="47947" cy="83696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288278" y="4659357"/>
            <a:ext cx="51253" cy="61922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467082" y="4371646"/>
            <a:ext cx="30727" cy="113051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2503798" y="4377604"/>
            <a:ext cx="61953" cy="7833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2337311" y="4485695"/>
            <a:ext cx="87065" cy="66820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028752" y="4099906"/>
            <a:ext cx="122971" cy="68379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164324" y="3075237"/>
            <a:ext cx="36623" cy="32599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107550" y="2226615"/>
            <a:ext cx="42332" cy="39680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266021" y="1880850"/>
            <a:ext cx="34876" cy="33036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040160" y="1054089"/>
            <a:ext cx="52532" cy="36748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137270" y="1175843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1109849" y="1155940"/>
            <a:ext cx="31164" cy="29074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193476" y="3044954"/>
            <a:ext cx="46512" cy="46075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146996" y="1894326"/>
            <a:ext cx="33036" cy="33316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8073718" y="1992840"/>
            <a:ext cx="36592" cy="31413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8063923" y="2932995"/>
            <a:ext cx="46387" cy="113425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8253433" y="3564987"/>
            <a:ext cx="38588" cy="36748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8218557" y="2100182"/>
            <a:ext cx="151077" cy="264471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8326835" y="1987256"/>
            <a:ext cx="27452" cy="21431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7635572" y="794515"/>
            <a:ext cx="39056" cy="48633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751973" y="794824"/>
            <a:ext cx="17220" cy="16908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439362" y="1336653"/>
            <a:ext cx="44172" cy="38588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1458391" y="1375210"/>
            <a:ext cx="1903" cy="3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1458391" y="1375210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1576662" y="1376645"/>
            <a:ext cx="42332" cy="39493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958376" y="3377430"/>
            <a:ext cx="143684" cy="6816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8154857" y="2585389"/>
            <a:ext cx="176221" cy="146835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8309646" y="3630558"/>
            <a:ext cx="46512" cy="45981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123755" y="418681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8117735" y="4188687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2517274" y="4473404"/>
            <a:ext cx="50442" cy="46668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971852" y="3488203"/>
            <a:ext cx="106437" cy="30852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076605" y="1871616"/>
            <a:ext cx="114174" cy="41302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237655" y="1360704"/>
            <a:ext cx="160592" cy="130894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8325743" y="828705"/>
            <a:ext cx="42020" cy="96954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8365891" y="879178"/>
            <a:ext cx="46948" cy="87596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8338470" y="1774412"/>
            <a:ext cx="46512" cy="152544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7985276" y="766858"/>
            <a:ext cx="118822" cy="161840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8085198" y="475796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8122342" y="4044245"/>
            <a:ext cx="42800" cy="49631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288755" y="4580247"/>
            <a:ext cx="142842" cy="210379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3385366" y="4615559"/>
            <a:ext cx="52938" cy="128960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3446789" y="4611442"/>
            <a:ext cx="37465" cy="96549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1056890" y="4265926"/>
            <a:ext cx="50692" cy="43143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1089894" y="4230956"/>
            <a:ext cx="29292" cy="37216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5009162" y="4590104"/>
            <a:ext cx="44141" cy="95862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8296825" y="4507500"/>
            <a:ext cx="53281" cy="68847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361711" y="4469192"/>
            <a:ext cx="48259" cy="7596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293024" y="3276110"/>
            <a:ext cx="884008" cy="1449297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115973" y="4392234"/>
            <a:ext cx="90122" cy="144495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1029937" y="4337861"/>
            <a:ext cx="151077" cy="122877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2"/>
          <p:cNvGrpSpPr/>
          <p:nvPr/>
        </p:nvGrpSpPr>
        <p:grpSpPr>
          <a:xfrm>
            <a:off x="2668779" y="4372279"/>
            <a:ext cx="588837" cy="445995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7963819" y="1117477"/>
            <a:ext cx="336095" cy="257764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8059618" y="1187478"/>
            <a:ext cx="286776" cy="258326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2"/>
          <p:cNvGrpSpPr/>
          <p:nvPr/>
        </p:nvGrpSpPr>
        <p:grpSpPr>
          <a:xfrm>
            <a:off x="5220602" y="4141177"/>
            <a:ext cx="1348207" cy="654003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7774869" y="1404633"/>
            <a:ext cx="211698" cy="345889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3416525" y="3858676"/>
            <a:ext cx="1587677" cy="981643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3781425" y="3149284"/>
            <a:ext cx="1600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1864275" y="1291700"/>
            <a:ext cx="5434500" cy="16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6545213" y="3963358"/>
            <a:ext cx="2051956" cy="901695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750188" y="701283"/>
            <a:ext cx="2051956" cy="901695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857119" y="716222"/>
            <a:ext cx="2159504" cy="4048269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858034" y="2725284"/>
            <a:ext cx="683202" cy="2054815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7858909" y="753609"/>
            <a:ext cx="683202" cy="2054815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6410194" y="752622"/>
            <a:ext cx="2159504" cy="4048269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971750" y="1219875"/>
            <a:ext cx="31905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971750" y="2077125"/>
            <a:ext cx="18384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4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4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4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4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4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4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4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4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4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4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4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4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4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4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4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4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4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4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4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4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4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4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4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"/>
          <p:cNvSpPr txBox="1">
            <a:spLocks noGrp="1"/>
          </p:cNvSpPr>
          <p:nvPr>
            <p:ph type="title"/>
          </p:nvPr>
        </p:nvSpPr>
        <p:spPr>
          <a:xfrm>
            <a:off x="1213447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3" name="Google Shape;803;p4"/>
          <p:cNvGrpSpPr/>
          <p:nvPr/>
        </p:nvGrpSpPr>
        <p:grpSpPr>
          <a:xfrm>
            <a:off x="8180472" y="1364994"/>
            <a:ext cx="350390" cy="1470478"/>
            <a:chOff x="8180472" y="1441194"/>
            <a:chExt cx="350390" cy="1470478"/>
          </a:xfrm>
        </p:grpSpPr>
        <p:sp>
          <p:nvSpPr>
            <p:cNvPr id="804" name="Google Shape;804;p4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4"/>
          <p:cNvSpPr txBox="1">
            <a:spLocks noGrp="1"/>
          </p:cNvSpPr>
          <p:nvPr>
            <p:ph type="body" idx="1"/>
          </p:nvPr>
        </p:nvSpPr>
        <p:spPr>
          <a:xfrm>
            <a:off x="1000529" y="1427901"/>
            <a:ext cx="7359300" cy="32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oboto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Char char="■"/>
              <a:defRPr>
                <a:solidFill>
                  <a:srgbClr val="83492E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5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5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5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5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5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5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5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5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5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5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5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5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5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5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5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5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5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5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5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5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5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5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5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5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5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5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5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5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5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5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5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5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5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5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5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5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5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5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5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5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5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5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5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5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5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5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5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5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5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5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5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5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5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5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5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5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5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5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5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5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5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5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5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5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5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5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5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5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5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5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5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5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5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5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5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5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5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5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5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5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5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5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5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5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5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5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5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5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5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5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5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5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5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5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5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5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5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5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5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5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5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5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5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5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5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5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5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5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5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5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5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5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5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5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5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5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5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5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5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5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5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5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5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5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5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5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5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5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5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5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5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5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5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5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5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5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5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213447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8180472" y="1364994"/>
            <a:ext cx="350390" cy="1470478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997500" y="1381075"/>
            <a:ext cx="320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4731300" y="1381075"/>
            <a:ext cx="320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6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6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6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6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6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6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6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6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6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6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6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6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6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6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6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6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6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6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6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6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6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6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6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6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6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6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6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6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6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6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6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6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6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6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6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6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6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6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6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6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6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6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6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6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6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6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6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6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6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6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6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6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6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6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6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6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6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6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6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6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6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6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6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6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6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6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6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6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6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6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6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6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6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6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6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6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6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6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6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6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6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6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6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6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6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6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6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6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6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6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6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6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6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6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6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6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6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6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6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6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6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6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6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6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6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6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6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6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6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6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6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6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6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6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6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6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6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6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6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6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6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6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6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6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6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6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6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6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6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6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6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6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6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6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6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6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6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6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6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6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6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6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6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6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6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6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6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6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6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6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6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6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6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6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6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6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6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6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6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6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6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6"/>
          <p:cNvSpPr txBox="1">
            <a:spLocks noGrp="1"/>
          </p:cNvSpPr>
          <p:nvPr>
            <p:ph type="title"/>
          </p:nvPr>
        </p:nvSpPr>
        <p:spPr>
          <a:xfrm>
            <a:off x="1152725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80" name="Google Shape;1180;p6"/>
          <p:cNvGrpSpPr/>
          <p:nvPr/>
        </p:nvGrpSpPr>
        <p:grpSpPr>
          <a:xfrm>
            <a:off x="8161422" y="1364994"/>
            <a:ext cx="350390" cy="1470478"/>
            <a:chOff x="8180472" y="1441194"/>
            <a:chExt cx="350390" cy="1470478"/>
          </a:xfrm>
        </p:grpSpPr>
        <p:sp>
          <p:nvSpPr>
            <p:cNvPr id="1181" name="Google Shape;1181;p6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" name="Google Shape;1188;p6"/>
          <p:cNvGrpSpPr/>
          <p:nvPr/>
        </p:nvGrpSpPr>
        <p:grpSpPr>
          <a:xfrm>
            <a:off x="727209" y="3244569"/>
            <a:ext cx="350390" cy="1470478"/>
            <a:chOff x="8180472" y="1441194"/>
            <a:chExt cx="350390" cy="1470478"/>
          </a:xfrm>
        </p:grpSpPr>
        <p:sp>
          <p:nvSpPr>
            <p:cNvPr id="1189" name="Google Shape;1189;p6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11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1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11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11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11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11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1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1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11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11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1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11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11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11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11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11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11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11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11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11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11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11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11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11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11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11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11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11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11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11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11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11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11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11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11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11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11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11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11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11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11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11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11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1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1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11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11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11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11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11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11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11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11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11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11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11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11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1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1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11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11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11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11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11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11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11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11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11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11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867203" y="2673642"/>
            <a:ext cx="2092559" cy="2131825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6477428" y="721767"/>
            <a:ext cx="2092559" cy="2131825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0" name="Google Shape;4060;p27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1" name="Google Shape;4061;p27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2" name="Google Shape;4062;p27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3" name="Google Shape;4063;p27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4" name="Google Shape;4064;p27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5" name="Google Shape;4065;p27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6" name="Google Shape;4066;p27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27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27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27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27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27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27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27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p27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5" name="Google Shape;4075;p27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6" name="Google Shape;4076;p27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7" name="Google Shape;4077;p27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8" name="Google Shape;4078;p27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27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0" name="Google Shape;4080;p27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1" name="Google Shape;4081;p27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27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3" name="Google Shape;4083;p27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4" name="Google Shape;4084;p27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5" name="Google Shape;4085;p27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6" name="Google Shape;4086;p27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7" name="Google Shape;4087;p27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8" name="Google Shape;4088;p27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9" name="Google Shape;4089;p27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0" name="Google Shape;4090;p27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1" name="Google Shape;4091;p27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2" name="Google Shape;4092;p27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3" name="Google Shape;4093;p27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4" name="Google Shape;4094;p27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5" name="Google Shape;4095;p27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6" name="Google Shape;4096;p27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7" name="Google Shape;4097;p27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8" name="Google Shape;4098;p27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27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27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27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27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27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4" name="Google Shape;4104;p27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27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6" name="Google Shape;4106;p27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7" name="Google Shape;4107;p27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8" name="Google Shape;4108;p27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27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27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1" name="Google Shape;4111;p27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2" name="Google Shape;4112;p27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3" name="Google Shape;4113;p27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4" name="Google Shape;4114;p27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5" name="Google Shape;4115;p27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6" name="Google Shape;4116;p27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7" name="Google Shape;4117;p27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5215050" y="1219875"/>
            <a:ext cx="32184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6594997" y="2077125"/>
            <a:ext cx="18384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7" r:id="rId7"/>
    <p:sldLayoutId id="2147483658" r:id="rId8"/>
    <p:sldLayoutId id="2147483673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10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slide" Target="slide4.xml"/><Relationship Id="rId10" Type="http://schemas.openxmlformats.org/officeDocument/2006/relationships/image" Target="../media/image41.png"/><Relationship Id="rId4" Type="http://schemas.openxmlformats.org/officeDocument/2006/relationships/slide" Target="slide8.xml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11.xml"/><Relationship Id="rId7" Type="http://schemas.openxmlformats.org/officeDocument/2006/relationships/image" Target="../media/image3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slide" Target="slide4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image" Target="../media/image4.gif"/><Relationship Id="rId1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wmf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slide" Target="slide10.xml"/><Relationship Id="rId11" Type="http://schemas.openxmlformats.org/officeDocument/2006/relationships/oleObject" Target="../embeddings/oleObject3.bin"/><Relationship Id="rId5" Type="http://schemas.openxmlformats.org/officeDocument/2006/relationships/slide" Target="slide8.xml"/><Relationship Id="rId15" Type="http://schemas.openxmlformats.org/officeDocument/2006/relationships/image" Target="../media/image6.png"/><Relationship Id="rId10" Type="http://schemas.openxmlformats.org/officeDocument/2006/relationships/image" Target="../media/image2.wmf"/><Relationship Id="rId4" Type="http://schemas.openxmlformats.org/officeDocument/2006/relationships/slide" Target="slide4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image" Target="../media/image6.wmf"/><Relationship Id="rId4" Type="http://schemas.openxmlformats.org/officeDocument/2006/relationships/slide" Target="slide4.xml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slide" Target="slide10.xml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5.wmf"/><Relationship Id="rId5" Type="http://schemas.openxmlformats.org/officeDocument/2006/relationships/slide" Target="slide8.xml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2.bin"/><Relationship Id="rId4" Type="http://schemas.openxmlformats.org/officeDocument/2006/relationships/slide" Target="slide4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slide" Target="slide4.xml"/><Relationship Id="rId5" Type="http://schemas.openxmlformats.org/officeDocument/2006/relationships/slide" Target="slide10.xml"/><Relationship Id="rId10" Type="http://schemas.openxmlformats.org/officeDocument/2006/relationships/image" Target="../media/image18.wmf"/><Relationship Id="rId4" Type="http://schemas.openxmlformats.org/officeDocument/2006/relationships/slide" Target="slide8.xml"/><Relationship Id="rId9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slide" Target="slide10.xml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slide" Target="slide8.xml"/><Relationship Id="rId11" Type="http://schemas.openxmlformats.org/officeDocument/2006/relationships/image" Target="../media/image20.wmf"/><Relationship Id="rId5" Type="http://schemas.openxmlformats.org/officeDocument/2006/relationships/slide" Target="slide6.xml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9.bin"/><Relationship Id="rId4" Type="http://schemas.openxmlformats.org/officeDocument/2006/relationships/slide" Target="slide4.xml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4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image" Target="../media/image31.png"/><Relationship Id="rId4" Type="http://schemas.openxmlformats.org/officeDocument/2006/relationships/slide" Target="slide7.xml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slide" Target="slide4.xml"/><Relationship Id="rId11" Type="http://schemas.openxmlformats.org/officeDocument/2006/relationships/oleObject" Target="../embeddings/oleObject24.bin"/><Relationship Id="rId5" Type="http://schemas.openxmlformats.org/officeDocument/2006/relationships/slide" Target="slide10.xml"/><Relationship Id="rId10" Type="http://schemas.openxmlformats.org/officeDocument/2006/relationships/image" Target="../media/image24.wmf"/><Relationship Id="rId4" Type="http://schemas.openxmlformats.org/officeDocument/2006/relationships/slide" Target="slide8.xml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9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2014343" y="1164325"/>
            <a:ext cx="5134364" cy="1898950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1864275" y="1457622"/>
            <a:ext cx="5434500" cy="13123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lt1"/>
                </a:solidFill>
                <a:latin typeface="Cambria" pitchFamily="18" charset="0"/>
              </a:rPr>
              <a:t>TỈ LỆ THỨC – </a:t>
            </a:r>
            <a:br>
              <a:rPr lang="en" sz="3600" dirty="0" smtClean="0">
                <a:solidFill>
                  <a:schemeClr val="lt1"/>
                </a:solidFill>
                <a:latin typeface="Cambria" pitchFamily="18" charset="0"/>
              </a:rPr>
            </a:br>
            <a:r>
              <a:rPr lang="en" sz="3600" dirty="0" smtClean="0">
                <a:solidFill>
                  <a:schemeClr val="lt1"/>
                </a:solidFill>
                <a:latin typeface="Cambria" pitchFamily="18" charset="0"/>
              </a:rPr>
              <a:t>DÃY TỈ SỐ BẰNG NHAU</a:t>
            </a:r>
            <a:endParaRPr sz="3600" dirty="0">
              <a:solidFill>
                <a:schemeClr val="lt1"/>
              </a:solidFill>
              <a:latin typeface="Cambria" pitchFamily="18" charset="0"/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790775" y="119354"/>
            <a:ext cx="7447900" cy="53988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5" name="Google Shape;5595;p35">
            <a:hlinkClick r:id=""/>
          </p:cNvPr>
          <p:cNvSpPr/>
          <p:nvPr/>
        </p:nvSpPr>
        <p:spPr>
          <a:xfrm>
            <a:off x="8477450" y="2839050"/>
            <a:ext cx="428700" cy="4287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35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2" name="Google Shape;7222;p46"/>
          <p:cNvGrpSpPr/>
          <p:nvPr/>
        </p:nvGrpSpPr>
        <p:grpSpPr>
          <a:xfrm>
            <a:off x="790775" y="119354"/>
            <a:ext cx="7447900" cy="715434"/>
            <a:chOff x="790775" y="119354"/>
            <a:chExt cx="7447900" cy="715434"/>
          </a:xfrm>
        </p:grpSpPr>
        <p:sp>
          <p:nvSpPr>
            <p:cNvPr id="7223" name="Google Shape;7223;p46">
              <a:hlinkClick r:id="rId3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6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6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6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7227" name="Google Shape;7227;p46"/>
            <p:cNvGrpSpPr/>
            <p:nvPr/>
          </p:nvGrpSpPr>
          <p:grpSpPr>
            <a:xfrm>
              <a:off x="2191607" y="672543"/>
              <a:ext cx="245878" cy="162245"/>
              <a:chOff x="-1018318" y="672543"/>
              <a:chExt cx="245878" cy="162245"/>
            </a:xfrm>
          </p:grpSpPr>
          <p:sp>
            <p:nvSpPr>
              <p:cNvPr id="7229" name="Google Shape;7229;p46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0" name="Google Shape;7230;p46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1" name="Google Shape;7231;p46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2" name="Google Shape;7232;p46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3" name="Google Shape;7233;p46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4" name="Google Shape;7234;p46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5" name="Google Shape;7235;p46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6" name="Google Shape;7236;p46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7" name="Google Shape;7237;p46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8" name="Google Shape;7238;p46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7239" name="Google Shape;7239;p46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0" name="Google Shape;7240;p46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1" name="Google Shape;7241;p46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2" name="Google Shape;7242;p46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3" name="Google Shape;7243;p46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4" name="Google Shape;7244;p46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5" name="Google Shape;7245;p46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6" name="Google Shape;7246;p46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7" name="Google Shape;7247;p46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8" name="Google Shape;7248;p46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9" name="Google Shape;7249;p46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0" name="Google Shape;7250;p46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1" name="Google Shape;7251;p46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2" name="Google Shape;7252;p46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3" name="Google Shape;7253;p46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4" name="Google Shape;7254;p46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5" name="Google Shape;7255;p46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6" name="Google Shape;7256;p46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7" name="Google Shape;7257;p46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8" name="Google Shape;7258;p46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9" name="Google Shape;7259;p46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0" name="Google Shape;7260;p46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1" name="Google Shape;7261;p46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2" name="Google Shape;7262;p46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3" name="Google Shape;7263;p46">
                <a:hlinkClick r:id="rId3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264" name="Google Shape;7264;p46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265" name="Google Shape;7265;p46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266" name="Google Shape;7266;p46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267" name="Google Shape;7267;p46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268" name="Google Shape;7268;p46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269" name="Google Shape;7269;p46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270" name="Google Shape;7270;p46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271" name="Google Shape;7271;p46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272" name="Google Shape;7272;p46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273" name="Google Shape;7273;p46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274" name="Google Shape;7274;p46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275" name="Google Shape;7275;p46">
                <a:hlinkClick r:id="rId3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02" name="Google Shape;7402;p4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403" name="Google Shape;7403;p4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404" name="Google Shape;7404;p4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405" name="Google Shape;7405;p4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406" name="Google Shape;7406;p4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407" name="Google Shape;7407;p4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408" name="Google Shape;7408;p46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9" name="Google Shape;7409;p46">
            <a:hlinkClick r:id="rId3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0" name="Google Shape;7410;p46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1" name="Google Shape;7411;p4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2" name="Google Shape;7412;p4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3" name="Google Shape;7413;p4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4" name="Google Shape;7414;p4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5" name="Google Shape;7415;p4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6" name="Google Shape;7416;p4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7" name="Google Shape;7417;p4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8" name="Google Shape;7418;p4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9" name="Google Shape;7419;p46">
            <a:hlinkClick r:id="rId5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TextBox 201"/>
          <p:cNvSpPr txBox="1"/>
          <p:nvPr/>
        </p:nvSpPr>
        <p:spPr>
          <a:xfrm>
            <a:off x="836577" y="706875"/>
            <a:ext cx="4695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Ví dụ: </a:t>
            </a:r>
            <a:r>
              <a:rPr lang="en-US" sz="2000" dirty="0" smtClean="0">
                <a:latin typeface="Cambria" pitchFamily="18" charset="0"/>
              </a:rPr>
              <a:t>Tìm hai số a, b thỏa mãn điều kiện: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836577" y="1726974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Giải: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0704" y="1013466"/>
                <a:ext cx="860940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0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00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704" y="1013466"/>
                <a:ext cx="860940" cy="6767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97218" y="1151773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a + b = 14 và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982082" y="2150380"/>
            <a:ext cx="5360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Áp dụng tính chất của dãy tỉ số bằng nhau ta có:</a:t>
            </a:r>
            <a:endParaRPr lang="en-US" sz="2000" dirty="0"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>
              <a:xfrm>
                <a:off x="1155750" y="2632827"/>
                <a:ext cx="860940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0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00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750" y="2632827"/>
                <a:ext cx="860940" cy="6767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00619" y="2621002"/>
                <a:ext cx="1110496" cy="6818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000">
                              <a:latin typeface="Cambria Math"/>
                            </a:rPr>
                            <m:t>3+4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19" y="2621002"/>
                <a:ext cx="1110496" cy="6818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07031" y="2622028"/>
                <a:ext cx="1281633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en-US" sz="200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00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31" y="2622028"/>
                <a:ext cx="1281633" cy="66941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982082" y="3435568"/>
            <a:ext cx="3261533" cy="619465"/>
            <a:chOff x="1078196" y="3601824"/>
            <a:chExt cx="3261533" cy="619465"/>
          </a:xfrm>
        </p:grpSpPr>
        <p:sp>
          <p:nvSpPr>
            <p:cNvPr id="212" name="TextBox 211"/>
            <p:cNvSpPr txBox="1"/>
            <p:nvPr/>
          </p:nvSpPr>
          <p:spPr>
            <a:xfrm>
              <a:off x="1078196" y="3672638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mbria" pitchFamily="18" charset="0"/>
                </a:rPr>
                <a:t>Do đó</a:t>
              </a:r>
              <a:endParaRPr lang="en-US" sz="2000" dirty="0">
                <a:latin typeface="Cambria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815695" y="3601824"/>
              <a:ext cx="2524034" cy="619465"/>
              <a:chOff x="1815695" y="3601824"/>
              <a:chExt cx="2524034" cy="6194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1815695" y="3601824"/>
                    <a:ext cx="875368" cy="6194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>
                              <a:latin typeface="Cambria Math"/>
                            </a:rPr>
                            <m:t>=2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5695" y="3601824"/>
                    <a:ext cx="875368" cy="6194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4" name="TextBox 213"/>
              <p:cNvSpPr txBox="1"/>
              <p:nvPr/>
            </p:nvSpPr>
            <p:spPr>
              <a:xfrm>
                <a:off x="2572899" y="3693420"/>
                <a:ext cx="17668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mbria" pitchFamily="18" charset="0"/>
                  </a:rPr>
                  <a:t>n</a:t>
                </a:r>
                <a:r>
                  <a:rPr lang="en-US" sz="2000" dirty="0" smtClean="0">
                    <a:latin typeface="Cambria" pitchFamily="18" charset="0"/>
                  </a:rPr>
                  <a:t>ên a = 2.3 = 6</a:t>
                </a:r>
                <a:endParaRPr lang="en-US" sz="2000" dirty="0">
                  <a:latin typeface="Cambria" pitchFamily="18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714830" y="4133441"/>
            <a:ext cx="2524956" cy="674672"/>
            <a:chOff x="1860304" y="4133441"/>
            <a:chExt cx="2524956" cy="674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Rectangle 214"/>
                <p:cNvSpPr/>
                <p:nvPr/>
              </p:nvSpPr>
              <p:spPr>
                <a:xfrm>
                  <a:off x="1860304" y="4133441"/>
                  <a:ext cx="876201" cy="6746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000" b="0" i="0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000">
                            <a:latin typeface="Cambria Math"/>
                          </a:rPr>
                          <m:t>=2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5" name="Rectangle 2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304" y="4133441"/>
                  <a:ext cx="876201" cy="67467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6" name="TextBox 215"/>
            <p:cNvSpPr txBox="1"/>
            <p:nvPr/>
          </p:nvSpPr>
          <p:spPr>
            <a:xfrm>
              <a:off x="2602400" y="4281113"/>
              <a:ext cx="17828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mbria" pitchFamily="18" charset="0"/>
                </a:rPr>
                <a:t>n</a:t>
              </a:r>
              <a:r>
                <a:rPr lang="en-US" sz="2000" dirty="0" smtClean="0">
                  <a:latin typeface="Cambria" pitchFamily="18" charset="0"/>
                </a:rPr>
                <a:t>ên b = 2.4 = 8</a:t>
              </a:r>
              <a:endParaRPr lang="en-US" sz="2000" dirty="0">
                <a:latin typeface="Cambria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7" grpId="0"/>
      <p:bldP spid="208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37;p45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" name="Google Shape;7138;p45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" name="Google Shape;7139;p45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" name="Google Shape;7140;p45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" name="Google Shape;7141;p45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9" name="Google Shape;7142;p45"/>
          <p:cNvGrpSpPr/>
          <p:nvPr/>
        </p:nvGrpSpPr>
        <p:grpSpPr>
          <a:xfrm>
            <a:off x="8185019" y="776844"/>
            <a:ext cx="307115" cy="307163"/>
            <a:chOff x="5660400" y="238125"/>
            <a:chExt cx="481825" cy="481825"/>
          </a:xfrm>
        </p:grpSpPr>
        <p:sp>
          <p:nvSpPr>
            <p:cNvPr id="10" name="Google Shape;7143;p4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7144;p4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2" name="Google Shape;7145;p45">
            <a:hlinkClick r:id="rId2" action="ppaction://hlinksldjump"/>
          </p:cNvPr>
          <p:cNvSpPr/>
          <p:nvPr/>
        </p:nvSpPr>
        <p:spPr>
          <a:xfrm>
            <a:off x="8178650" y="814575"/>
            <a:ext cx="314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146;p45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" name="Google Shape;7148;p45"/>
          <p:cNvSpPr/>
          <p:nvPr/>
        </p:nvSpPr>
        <p:spPr>
          <a:xfrm flipH="1">
            <a:off x="8538817" y="4224003"/>
            <a:ext cx="15239" cy="63120"/>
          </a:xfrm>
          <a:custGeom>
            <a:avLst/>
            <a:gdLst/>
            <a:ahLst/>
            <a:cxnLst/>
            <a:rect l="l" t="t" r="r" b="b"/>
            <a:pathLst>
              <a:path w="1154" h="4780" extrusionOk="0">
                <a:moveTo>
                  <a:pt x="669" y="1"/>
                </a:moveTo>
                <a:cubicBezTo>
                  <a:pt x="605" y="1"/>
                  <a:pt x="527" y="68"/>
                  <a:pt x="527" y="127"/>
                </a:cubicBezTo>
                <a:cubicBezTo>
                  <a:pt x="326" y="954"/>
                  <a:pt x="226" y="1781"/>
                  <a:pt x="126" y="2633"/>
                </a:cubicBezTo>
                <a:cubicBezTo>
                  <a:pt x="126" y="3360"/>
                  <a:pt x="1" y="4288"/>
                  <a:pt x="627" y="4714"/>
                </a:cubicBezTo>
                <a:cubicBezTo>
                  <a:pt x="679" y="4755"/>
                  <a:pt x="744" y="4779"/>
                  <a:pt x="802" y="4779"/>
                </a:cubicBezTo>
                <a:cubicBezTo>
                  <a:pt x="884" y="4779"/>
                  <a:pt x="953" y="4731"/>
                  <a:pt x="953" y="4613"/>
                </a:cubicBezTo>
                <a:cubicBezTo>
                  <a:pt x="1154" y="3887"/>
                  <a:pt x="953" y="3160"/>
                  <a:pt x="853" y="2408"/>
                </a:cubicBezTo>
                <a:cubicBezTo>
                  <a:pt x="853" y="1581"/>
                  <a:pt x="953" y="854"/>
                  <a:pt x="753" y="127"/>
                </a:cubicBezTo>
                <a:cubicBezTo>
                  <a:pt x="753" y="34"/>
                  <a:pt x="714" y="1"/>
                  <a:pt x="669" y="1"/>
                </a:cubicBezTo>
                <a:close/>
              </a:path>
            </a:pathLst>
          </a:custGeom>
          <a:solidFill>
            <a:srgbClr val="FFBC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7149;p45"/>
          <p:cNvSpPr/>
          <p:nvPr/>
        </p:nvSpPr>
        <p:spPr>
          <a:xfrm flipH="1">
            <a:off x="8562519" y="4170539"/>
            <a:ext cx="9613" cy="15899"/>
          </a:xfrm>
          <a:custGeom>
            <a:avLst/>
            <a:gdLst/>
            <a:ahLst/>
            <a:cxnLst/>
            <a:rect l="l" t="t" r="r" b="b"/>
            <a:pathLst>
              <a:path w="728" h="1204" extrusionOk="0">
                <a:moveTo>
                  <a:pt x="327" y="0"/>
                </a:moveTo>
                <a:cubicBezTo>
                  <a:pt x="258" y="0"/>
                  <a:pt x="201" y="25"/>
                  <a:pt x="201" y="76"/>
                </a:cubicBezTo>
                <a:cubicBezTo>
                  <a:pt x="101" y="276"/>
                  <a:pt x="101" y="401"/>
                  <a:pt x="1" y="602"/>
                </a:cubicBezTo>
                <a:cubicBezTo>
                  <a:pt x="1" y="802"/>
                  <a:pt x="1" y="903"/>
                  <a:pt x="101" y="1128"/>
                </a:cubicBezTo>
                <a:cubicBezTo>
                  <a:pt x="151" y="1178"/>
                  <a:pt x="258" y="1203"/>
                  <a:pt x="352" y="1203"/>
                </a:cubicBezTo>
                <a:cubicBezTo>
                  <a:pt x="446" y="1203"/>
                  <a:pt x="527" y="1178"/>
                  <a:pt x="527" y="1128"/>
                </a:cubicBezTo>
                <a:cubicBezTo>
                  <a:pt x="627" y="903"/>
                  <a:pt x="728" y="802"/>
                  <a:pt x="627" y="602"/>
                </a:cubicBezTo>
                <a:cubicBezTo>
                  <a:pt x="627" y="401"/>
                  <a:pt x="527" y="276"/>
                  <a:pt x="527" y="76"/>
                </a:cubicBezTo>
                <a:cubicBezTo>
                  <a:pt x="477" y="25"/>
                  <a:pt x="396" y="0"/>
                  <a:pt x="327" y="0"/>
                </a:cubicBezTo>
                <a:close/>
              </a:path>
            </a:pathLst>
          </a:custGeom>
          <a:solidFill>
            <a:srgbClr val="FFBC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7150;p45"/>
          <p:cNvSpPr/>
          <p:nvPr/>
        </p:nvSpPr>
        <p:spPr>
          <a:xfrm flipH="1">
            <a:off x="8554239" y="4316274"/>
            <a:ext cx="20534" cy="12466"/>
          </a:xfrm>
          <a:custGeom>
            <a:avLst/>
            <a:gdLst/>
            <a:ahLst/>
            <a:cxnLst/>
            <a:rect l="l" t="t" r="r" b="b"/>
            <a:pathLst>
              <a:path w="1555" h="944" extrusionOk="0">
                <a:moveTo>
                  <a:pt x="626" y="1"/>
                </a:moveTo>
                <a:cubicBezTo>
                  <a:pt x="468" y="1"/>
                  <a:pt x="316" y="37"/>
                  <a:pt x="201" y="116"/>
                </a:cubicBezTo>
                <a:cubicBezTo>
                  <a:pt x="0" y="317"/>
                  <a:pt x="101" y="943"/>
                  <a:pt x="827" y="943"/>
                </a:cubicBezTo>
                <a:cubicBezTo>
                  <a:pt x="1554" y="943"/>
                  <a:pt x="1354" y="317"/>
                  <a:pt x="1354" y="317"/>
                </a:cubicBezTo>
                <a:cubicBezTo>
                  <a:pt x="1224" y="122"/>
                  <a:pt x="915" y="1"/>
                  <a:pt x="6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7151;p45"/>
          <p:cNvSpPr/>
          <p:nvPr/>
        </p:nvSpPr>
        <p:spPr>
          <a:xfrm flipH="1">
            <a:off x="8527712" y="4339791"/>
            <a:ext cx="26093" cy="15542"/>
          </a:xfrm>
          <a:custGeom>
            <a:avLst/>
            <a:gdLst/>
            <a:ahLst/>
            <a:cxnLst/>
            <a:rect l="l" t="t" r="r" b="b"/>
            <a:pathLst>
              <a:path w="1976" h="1177" extrusionOk="0">
                <a:moveTo>
                  <a:pt x="574" y="0"/>
                </a:moveTo>
                <a:cubicBezTo>
                  <a:pt x="469" y="0"/>
                  <a:pt x="372" y="34"/>
                  <a:pt x="292" y="115"/>
                </a:cubicBezTo>
                <a:cubicBezTo>
                  <a:pt x="0" y="384"/>
                  <a:pt x="654" y="1177"/>
                  <a:pt x="1243" y="1177"/>
                </a:cubicBezTo>
                <a:cubicBezTo>
                  <a:pt x="1312" y="1177"/>
                  <a:pt x="1380" y="1166"/>
                  <a:pt x="1445" y="1142"/>
                </a:cubicBezTo>
                <a:cubicBezTo>
                  <a:pt x="1976" y="1057"/>
                  <a:pt x="1157" y="0"/>
                  <a:pt x="5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7152;p45"/>
          <p:cNvGrpSpPr/>
          <p:nvPr/>
        </p:nvGrpSpPr>
        <p:grpSpPr>
          <a:xfrm>
            <a:off x="790775" y="119354"/>
            <a:ext cx="7447900" cy="715434"/>
            <a:chOff x="790775" y="119354"/>
            <a:chExt cx="7447900" cy="715434"/>
          </a:xfrm>
        </p:grpSpPr>
        <p:sp>
          <p:nvSpPr>
            <p:cNvPr id="19" name="Google Shape;7153;p45">
              <a:hlinkClick r:id="rId3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54;p45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55;p45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56;p45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23" name="Google Shape;7157;p45"/>
            <p:cNvGrpSpPr/>
            <p:nvPr/>
          </p:nvGrpSpPr>
          <p:grpSpPr>
            <a:xfrm>
              <a:off x="1572482" y="672543"/>
              <a:ext cx="245878" cy="162245"/>
              <a:chOff x="-1018318" y="672543"/>
              <a:chExt cx="245878" cy="162245"/>
            </a:xfrm>
          </p:grpSpPr>
          <p:sp>
            <p:nvSpPr>
              <p:cNvPr id="62" name="Google Shape;7159;p45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160;p45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161;p45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162;p45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163;p45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164;p45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165;p45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166;p45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167;p45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7168;p45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25" name="Google Shape;7169;p45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170;p45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171;p45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172;p45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173;p45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174;p45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175;p45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176;p45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177;p45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78;p45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79;p45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180;p45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181;p45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182;p45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183;p45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184;p45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185;p45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186;p45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187;p45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188;p45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189;p45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190;p45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191;p45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192;p45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193;p45">
                <a:hlinkClick r:id="rId3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0" name="Google Shape;7194;p45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1" name="Google Shape;7195;p45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2" name="Google Shape;7196;p45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3" name="Google Shape;7197;p45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4" name="Google Shape;7198;p45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5" name="Google Shape;7199;p45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6" name="Google Shape;7200;p45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7" name="Google Shape;7201;p45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8" name="Google Shape;7202;p45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9" name="Google Shape;7203;p45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" name="Google Shape;7204;p45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" name="Google Shape;7205;p45">
                <a:hlinkClick r:id="rId3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Google Shape;7206;p45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07;p45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208;p45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209;p45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210;p45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211;p45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212;p45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213;p45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214;p45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7215;p45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7216;p45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7217;p45">
            <a:hlinkClick r:id="rId5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5554;p35"/>
          <p:cNvSpPr/>
          <p:nvPr/>
        </p:nvSpPr>
        <p:spPr>
          <a:xfrm>
            <a:off x="2964408" y="694629"/>
            <a:ext cx="2695869" cy="437978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Title 2"/>
          <p:cNvSpPr>
            <a:spLocks noGrp="1"/>
          </p:cNvSpPr>
          <p:nvPr>
            <p:ph type="title"/>
          </p:nvPr>
        </p:nvSpPr>
        <p:spPr>
          <a:xfrm>
            <a:off x="3067438" y="633269"/>
            <a:ext cx="2942855" cy="549300"/>
          </a:xfrm>
        </p:spPr>
        <p:txBody>
          <a:bodyPr/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BÀI TẬP VỀ NHÀ</a:t>
            </a:r>
            <a:endParaRPr lang="en-US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762000" y="1152236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dirty="0" smtClean="0">
                <a:solidFill>
                  <a:schemeClr val="bg1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- Ôn 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tập </a:t>
            </a:r>
            <a:r>
              <a:rPr lang="en-US" altLang="en-US" sz="2000" dirty="0" smtClean="0">
                <a:solidFill>
                  <a:schemeClr val="bg1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tính chất tỉ lệ thức, tính chất dãy tỉ số bằng nhau.</a:t>
            </a:r>
            <a:endParaRPr lang="en-US" altLang="en-US" sz="2000" dirty="0">
              <a:solidFill>
                <a:schemeClr val="bg1">
                  <a:lumMod val="1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en-US" altLang="en-US" sz="2000" dirty="0" smtClean="0">
                <a:solidFill>
                  <a:schemeClr val="bg1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- Làm 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bài </a:t>
            </a:r>
            <a:r>
              <a:rPr lang="en-US" altLang="en-US" sz="2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46, 47 </a:t>
            </a:r>
            <a:r>
              <a:rPr lang="en-US" altLang="en-US" sz="2000" dirty="0" smtClean="0">
                <a:solidFill>
                  <a:schemeClr val="bg1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(trang 26), </a:t>
            </a:r>
            <a:r>
              <a:rPr lang="en-US" altLang="en-US" sz="2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57, 58 </a:t>
            </a:r>
            <a:r>
              <a:rPr lang="en-US" altLang="en-US" sz="2000" dirty="0" smtClean="0">
                <a:solidFill>
                  <a:schemeClr val="bg1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(trang 30)</a:t>
            </a:r>
            <a:endParaRPr lang="vi-VN" altLang="en-US" sz="2000" dirty="0">
              <a:solidFill>
                <a:schemeClr val="bg1">
                  <a:lumMod val="1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51" y="3761170"/>
            <a:ext cx="6419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51" y="1939497"/>
            <a:ext cx="61341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51" y="4239818"/>
            <a:ext cx="64198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1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89058" y="2896721"/>
            <a:ext cx="1375669" cy="7623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0" name="Google Shape;5620;p3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1" name="Google Shape;5621;p3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2" name="Google Shape;5622;p3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3" name="Google Shape;5623;p3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4" name="Google Shape;5624;p3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625" name="Google Shape;5625;p36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626" name="Google Shape;5626;p36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6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6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6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6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6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6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6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6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6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6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6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6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6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6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6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6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6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6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6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6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6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6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6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6">
              <a:hlinkClick r:id="rId4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1" name="Google Shape;5651;p36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2" name="Google Shape;5652;p36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3" name="Google Shape;5653;p36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4" name="Google Shape;5654;p36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5" name="Google Shape;5655;p36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6" name="Google Shape;5656;p36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7" name="Google Shape;5657;p36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8" name="Google Shape;5658;p36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9" name="Google Shape;5659;p36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0" name="Google Shape;5660;p36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1" name="Google Shape;5661;p36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2" name="Google Shape;5662;p36">
              <a:hlinkClick r:id="rId5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3" name="Google Shape;5663;p36">
            <a:hlinkClick r:id="rId5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36">
            <a:hlinkClick r:id="rId6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36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3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3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3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3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3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3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3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3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36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5" name="Google Shape;5675;p3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577" y="792697"/>
            <a:ext cx="31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Ví dụ: </a:t>
            </a:r>
            <a:r>
              <a:rPr lang="en-US" sz="2400" dirty="0" smtClean="0">
                <a:latin typeface="Cambria" pitchFamily="18" charset="0"/>
              </a:rPr>
              <a:t>So sánh hai tỉ số</a:t>
            </a:r>
            <a:endParaRPr lang="en-US" sz="2400" dirty="0">
              <a:latin typeface="Cambria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320947"/>
              </p:ext>
            </p:extLst>
          </p:nvPr>
        </p:nvGraphicFramePr>
        <p:xfrm>
          <a:off x="3981758" y="694713"/>
          <a:ext cx="368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7" imgW="368280" imgH="723600" progId="Equation.DSMT4">
                  <p:embed/>
                </p:oleObj>
              </mc:Choice>
              <mc:Fallback>
                <p:oleObj name="Equation" r:id="rId7" imgW="3682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1758" y="694713"/>
                        <a:ext cx="368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388447" y="792697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và</a:t>
            </a:r>
            <a:endParaRPr lang="en-US" sz="2400" dirty="0">
              <a:latin typeface="Cambria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594603"/>
              </p:ext>
            </p:extLst>
          </p:nvPr>
        </p:nvGraphicFramePr>
        <p:xfrm>
          <a:off x="4890748" y="694713"/>
          <a:ext cx="609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9" imgW="609480" imgH="774360" progId="Equation.DSMT4">
                  <p:embed/>
                </p:oleObj>
              </mc:Choice>
              <mc:Fallback>
                <p:oleObj name="Equation" r:id="rId9" imgW="6094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90748" y="694713"/>
                        <a:ext cx="6096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836577" y="1381093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Giải:</a:t>
            </a:r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44944" y="2918596"/>
            <a:ext cx="2040333" cy="774700"/>
            <a:chOff x="1044944" y="2918596"/>
            <a:chExt cx="2040333" cy="774700"/>
          </a:xfrm>
        </p:grpSpPr>
        <p:sp>
          <p:nvSpPr>
            <p:cNvPr id="67" name="Rectangle 66"/>
            <p:cNvSpPr/>
            <p:nvPr/>
          </p:nvSpPr>
          <p:spPr>
            <a:xfrm>
              <a:off x="1044944" y="3045781"/>
              <a:ext cx="7441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mbria" pitchFamily="18" charset="0"/>
                </a:rPr>
                <a:t>Vậy </a:t>
              </a:r>
              <a:endParaRPr lang="en-US" sz="2400" dirty="0">
                <a:latin typeface="Cambria" pitchFamily="18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3239050"/>
                </p:ext>
              </p:extLst>
            </p:nvPr>
          </p:nvGraphicFramePr>
          <p:xfrm>
            <a:off x="1840677" y="2918596"/>
            <a:ext cx="1244600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Equation" r:id="rId11" imgW="1244520" imgH="774360" progId="Equation.DSMT4">
                    <p:embed/>
                  </p:oleObj>
                </mc:Choice>
                <mc:Fallback>
                  <p:oleObj name="Equation" r:id="rId11" imgW="1244520" imgH="774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840677" y="2918596"/>
                          <a:ext cx="1244600" cy="774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3343331" y="3045781"/>
            <a:ext cx="2829179" cy="461665"/>
            <a:chOff x="3343331" y="3045781"/>
            <a:chExt cx="2829179" cy="461665"/>
          </a:xfrm>
        </p:grpSpPr>
        <p:grpSp>
          <p:nvGrpSpPr>
            <p:cNvPr id="70" name="Google Shape;619;p25"/>
            <p:cNvGrpSpPr/>
            <p:nvPr/>
          </p:nvGrpSpPr>
          <p:grpSpPr>
            <a:xfrm rot="16200000">
              <a:off x="3494039" y="3043994"/>
              <a:ext cx="167058" cy="468473"/>
              <a:chOff x="7172018" y="3071105"/>
              <a:chExt cx="167058" cy="468473"/>
            </a:xfrm>
          </p:grpSpPr>
          <p:sp>
            <p:nvSpPr>
              <p:cNvPr id="71" name="Google Shape;620;p25"/>
              <p:cNvSpPr/>
              <p:nvPr/>
            </p:nvSpPr>
            <p:spPr>
              <a:xfrm>
                <a:off x="7186274" y="3098711"/>
                <a:ext cx="135455" cy="421487"/>
              </a:xfrm>
              <a:custGeom>
                <a:avLst/>
                <a:gdLst/>
                <a:ahLst/>
                <a:cxnLst/>
                <a:rect l="l" t="t" r="r" b="b"/>
                <a:pathLst>
                  <a:path w="9254" h="28795" extrusionOk="0">
                    <a:moveTo>
                      <a:pt x="1626" y="0"/>
                    </a:moveTo>
                    <a:cubicBezTo>
                      <a:pt x="1530" y="0"/>
                      <a:pt x="1462" y="93"/>
                      <a:pt x="1412" y="329"/>
                    </a:cubicBezTo>
                    <a:cubicBezTo>
                      <a:pt x="1002" y="2257"/>
                      <a:pt x="1788" y="9706"/>
                      <a:pt x="2031" y="11628"/>
                    </a:cubicBezTo>
                    <a:cubicBezTo>
                      <a:pt x="2255" y="13395"/>
                      <a:pt x="1918" y="14958"/>
                      <a:pt x="2188" y="16724"/>
                    </a:cubicBezTo>
                    <a:cubicBezTo>
                      <a:pt x="2291" y="17397"/>
                      <a:pt x="2201" y="18098"/>
                      <a:pt x="2405" y="18775"/>
                    </a:cubicBezTo>
                    <a:cubicBezTo>
                      <a:pt x="2485" y="19045"/>
                      <a:pt x="2333" y="19433"/>
                      <a:pt x="2228" y="19744"/>
                    </a:cubicBezTo>
                    <a:cubicBezTo>
                      <a:pt x="2114" y="20080"/>
                      <a:pt x="2473" y="20188"/>
                      <a:pt x="2416" y="20574"/>
                    </a:cubicBezTo>
                    <a:cubicBezTo>
                      <a:pt x="2335" y="21106"/>
                      <a:pt x="2258" y="21336"/>
                      <a:pt x="1914" y="21336"/>
                    </a:cubicBezTo>
                    <a:cubicBezTo>
                      <a:pt x="1842" y="21336"/>
                      <a:pt x="1757" y="21326"/>
                      <a:pt x="1659" y="21306"/>
                    </a:cubicBezTo>
                    <a:cubicBezTo>
                      <a:pt x="1329" y="21240"/>
                      <a:pt x="1073" y="21014"/>
                      <a:pt x="742" y="20929"/>
                    </a:cubicBezTo>
                    <a:cubicBezTo>
                      <a:pt x="688" y="20915"/>
                      <a:pt x="641" y="20909"/>
                      <a:pt x="599" y="20909"/>
                    </a:cubicBezTo>
                    <a:cubicBezTo>
                      <a:pt x="343" y="20909"/>
                      <a:pt x="289" y="21146"/>
                      <a:pt x="161" y="21262"/>
                    </a:cubicBezTo>
                    <a:cubicBezTo>
                      <a:pt x="0" y="21413"/>
                      <a:pt x="87" y="21658"/>
                      <a:pt x="262" y="21785"/>
                    </a:cubicBezTo>
                    <a:cubicBezTo>
                      <a:pt x="494" y="21956"/>
                      <a:pt x="615" y="22220"/>
                      <a:pt x="673" y="22487"/>
                    </a:cubicBezTo>
                    <a:cubicBezTo>
                      <a:pt x="873" y="23397"/>
                      <a:pt x="1477" y="24091"/>
                      <a:pt x="1683" y="24992"/>
                    </a:cubicBezTo>
                    <a:cubicBezTo>
                      <a:pt x="1716" y="25136"/>
                      <a:pt x="1805" y="25235"/>
                      <a:pt x="1925" y="25273"/>
                    </a:cubicBezTo>
                    <a:cubicBezTo>
                      <a:pt x="2145" y="25344"/>
                      <a:pt x="2272" y="25577"/>
                      <a:pt x="2312" y="25741"/>
                    </a:cubicBezTo>
                    <a:cubicBezTo>
                      <a:pt x="2514" y="26561"/>
                      <a:pt x="3100" y="27062"/>
                      <a:pt x="3552" y="27664"/>
                    </a:cubicBezTo>
                    <a:cubicBezTo>
                      <a:pt x="3716" y="27883"/>
                      <a:pt x="3935" y="27996"/>
                      <a:pt x="4030" y="28335"/>
                    </a:cubicBezTo>
                    <a:cubicBezTo>
                      <a:pt x="4113" y="28630"/>
                      <a:pt x="4368" y="28795"/>
                      <a:pt x="4619" y="28795"/>
                    </a:cubicBezTo>
                    <a:cubicBezTo>
                      <a:pt x="4769" y="28795"/>
                      <a:pt x="4917" y="28735"/>
                      <a:pt x="5024" y="28609"/>
                    </a:cubicBezTo>
                    <a:cubicBezTo>
                      <a:pt x="5484" y="28072"/>
                      <a:pt x="5931" y="27502"/>
                      <a:pt x="6307" y="26907"/>
                    </a:cubicBezTo>
                    <a:cubicBezTo>
                      <a:pt x="6811" y="26112"/>
                      <a:pt x="7333" y="25316"/>
                      <a:pt x="7715" y="24420"/>
                    </a:cubicBezTo>
                    <a:cubicBezTo>
                      <a:pt x="8052" y="23630"/>
                      <a:pt x="8394" y="22838"/>
                      <a:pt x="8659" y="22018"/>
                    </a:cubicBezTo>
                    <a:cubicBezTo>
                      <a:pt x="8737" y="21785"/>
                      <a:pt x="8897" y="21426"/>
                      <a:pt x="9028" y="21066"/>
                    </a:cubicBezTo>
                    <a:cubicBezTo>
                      <a:pt x="9153" y="20718"/>
                      <a:pt x="9254" y="20370"/>
                      <a:pt x="9227" y="20130"/>
                    </a:cubicBezTo>
                    <a:cubicBezTo>
                      <a:pt x="9183" y="19737"/>
                      <a:pt x="9050" y="19601"/>
                      <a:pt x="8871" y="19601"/>
                    </a:cubicBezTo>
                    <a:cubicBezTo>
                      <a:pt x="8471" y="19601"/>
                      <a:pt x="7838" y="20283"/>
                      <a:pt x="7453" y="20283"/>
                    </a:cubicBezTo>
                    <a:cubicBezTo>
                      <a:pt x="7410" y="20283"/>
                      <a:pt x="7371" y="20274"/>
                      <a:pt x="7335" y="20256"/>
                    </a:cubicBezTo>
                    <a:cubicBezTo>
                      <a:pt x="6919" y="20042"/>
                      <a:pt x="7003" y="18802"/>
                      <a:pt x="6983" y="18445"/>
                    </a:cubicBezTo>
                    <a:cubicBezTo>
                      <a:pt x="6886" y="16677"/>
                      <a:pt x="6956" y="14897"/>
                      <a:pt x="7217" y="13145"/>
                    </a:cubicBezTo>
                    <a:cubicBezTo>
                      <a:pt x="7427" y="11735"/>
                      <a:pt x="7828" y="5225"/>
                      <a:pt x="8103" y="3823"/>
                    </a:cubicBezTo>
                    <a:cubicBezTo>
                      <a:pt x="8295" y="2842"/>
                      <a:pt x="7891" y="1508"/>
                      <a:pt x="7919" y="493"/>
                    </a:cubicBezTo>
                    <a:cubicBezTo>
                      <a:pt x="7924" y="346"/>
                      <a:pt x="8217" y="198"/>
                      <a:pt x="7975" y="51"/>
                    </a:cubicBezTo>
                    <a:cubicBezTo>
                      <a:pt x="7921" y="17"/>
                      <a:pt x="7848" y="3"/>
                      <a:pt x="7773" y="3"/>
                    </a:cubicBezTo>
                    <a:cubicBezTo>
                      <a:pt x="7685" y="3"/>
                      <a:pt x="7592" y="22"/>
                      <a:pt x="7518" y="53"/>
                    </a:cubicBezTo>
                    <a:cubicBezTo>
                      <a:pt x="6784" y="356"/>
                      <a:pt x="6307" y="1048"/>
                      <a:pt x="5780" y="1627"/>
                    </a:cubicBezTo>
                    <a:cubicBezTo>
                      <a:pt x="5432" y="2010"/>
                      <a:pt x="5136" y="2250"/>
                      <a:pt x="4798" y="2250"/>
                    </a:cubicBezTo>
                    <a:cubicBezTo>
                      <a:pt x="4622" y="2250"/>
                      <a:pt x="4435" y="2185"/>
                      <a:pt x="4223" y="2041"/>
                    </a:cubicBezTo>
                    <a:cubicBezTo>
                      <a:pt x="3530" y="1569"/>
                      <a:pt x="2896" y="990"/>
                      <a:pt x="2239" y="454"/>
                    </a:cubicBezTo>
                    <a:cubicBezTo>
                      <a:pt x="2108" y="347"/>
                      <a:pt x="1997" y="212"/>
                      <a:pt x="1863" y="113"/>
                    </a:cubicBezTo>
                    <a:cubicBezTo>
                      <a:pt x="1768" y="43"/>
                      <a:pt x="1691" y="0"/>
                      <a:pt x="1626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21;p25"/>
              <p:cNvSpPr/>
              <p:nvPr/>
            </p:nvSpPr>
            <p:spPr>
              <a:xfrm>
                <a:off x="7172018" y="3071105"/>
                <a:ext cx="167058" cy="468473"/>
              </a:xfrm>
              <a:custGeom>
                <a:avLst/>
                <a:gdLst/>
                <a:ahLst/>
                <a:cxnLst/>
                <a:rect l="l" t="t" r="r" b="b"/>
                <a:pathLst>
                  <a:path w="11413" h="32005" extrusionOk="0">
                    <a:moveTo>
                      <a:pt x="2602" y="1887"/>
                    </a:moveTo>
                    <a:cubicBezTo>
                      <a:pt x="2667" y="1887"/>
                      <a:pt x="2745" y="1930"/>
                      <a:pt x="2839" y="2000"/>
                    </a:cubicBezTo>
                    <a:cubicBezTo>
                      <a:pt x="2973" y="2099"/>
                      <a:pt x="3085" y="2233"/>
                      <a:pt x="3214" y="2341"/>
                    </a:cubicBezTo>
                    <a:cubicBezTo>
                      <a:pt x="3872" y="2877"/>
                      <a:pt x="4505" y="3455"/>
                      <a:pt x="5199" y="3928"/>
                    </a:cubicBezTo>
                    <a:cubicBezTo>
                      <a:pt x="5410" y="4073"/>
                      <a:pt x="5598" y="4138"/>
                      <a:pt x="5773" y="4138"/>
                    </a:cubicBezTo>
                    <a:cubicBezTo>
                      <a:pt x="6112" y="4138"/>
                      <a:pt x="6408" y="3897"/>
                      <a:pt x="6756" y="3513"/>
                    </a:cubicBezTo>
                    <a:cubicBezTo>
                      <a:pt x="7282" y="2934"/>
                      <a:pt x="7761" y="2243"/>
                      <a:pt x="8495" y="1940"/>
                    </a:cubicBezTo>
                    <a:cubicBezTo>
                      <a:pt x="8569" y="1909"/>
                      <a:pt x="8662" y="1890"/>
                      <a:pt x="8750" y="1890"/>
                    </a:cubicBezTo>
                    <a:cubicBezTo>
                      <a:pt x="8825" y="1890"/>
                      <a:pt x="8897" y="1904"/>
                      <a:pt x="8950" y="1937"/>
                    </a:cubicBezTo>
                    <a:cubicBezTo>
                      <a:pt x="9192" y="2086"/>
                      <a:pt x="8899" y="2233"/>
                      <a:pt x="8895" y="2380"/>
                    </a:cubicBezTo>
                    <a:cubicBezTo>
                      <a:pt x="8861" y="3579"/>
                      <a:pt x="8508" y="4733"/>
                      <a:pt x="8427" y="5935"/>
                    </a:cubicBezTo>
                    <a:cubicBezTo>
                      <a:pt x="8314" y="7634"/>
                      <a:pt x="8258" y="9328"/>
                      <a:pt x="8267" y="11029"/>
                    </a:cubicBezTo>
                    <a:cubicBezTo>
                      <a:pt x="8276" y="12342"/>
                      <a:pt x="8386" y="13728"/>
                      <a:pt x="8192" y="15032"/>
                    </a:cubicBezTo>
                    <a:cubicBezTo>
                      <a:pt x="8007" y="16265"/>
                      <a:pt x="7695" y="17615"/>
                      <a:pt x="7703" y="18863"/>
                    </a:cubicBezTo>
                    <a:cubicBezTo>
                      <a:pt x="7711" y="19894"/>
                      <a:pt x="7810" y="20924"/>
                      <a:pt x="7786" y="21975"/>
                    </a:cubicBezTo>
                    <a:cubicBezTo>
                      <a:pt x="7783" y="22155"/>
                      <a:pt x="7789" y="22362"/>
                      <a:pt x="7924" y="22483"/>
                    </a:cubicBezTo>
                    <a:cubicBezTo>
                      <a:pt x="7952" y="22507"/>
                      <a:pt x="7990" y="22518"/>
                      <a:pt x="8035" y="22518"/>
                    </a:cubicBezTo>
                    <a:cubicBezTo>
                      <a:pt x="8327" y="22518"/>
                      <a:pt x="8933" y="22076"/>
                      <a:pt x="9144" y="22031"/>
                    </a:cubicBezTo>
                    <a:cubicBezTo>
                      <a:pt x="9306" y="21996"/>
                      <a:pt x="9441" y="21976"/>
                      <a:pt x="9551" y="21976"/>
                    </a:cubicBezTo>
                    <a:cubicBezTo>
                      <a:pt x="9931" y="21976"/>
                      <a:pt x="10016" y="22216"/>
                      <a:pt x="9911" y="22919"/>
                    </a:cubicBezTo>
                    <a:cubicBezTo>
                      <a:pt x="9645" y="24075"/>
                      <a:pt x="9169" y="25188"/>
                      <a:pt x="8690" y="26308"/>
                    </a:cubicBezTo>
                    <a:cubicBezTo>
                      <a:pt x="8308" y="27203"/>
                      <a:pt x="7788" y="27999"/>
                      <a:pt x="7283" y="28793"/>
                    </a:cubicBezTo>
                    <a:cubicBezTo>
                      <a:pt x="6907" y="29389"/>
                      <a:pt x="6460" y="29959"/>
                      <a:pt x="6001" y="30497"/>
                    </a:cubicBezTo>
                    <a:cubicBezTo>
                      <a:pt x="5893" y="30622"/>
                      <a:pt x="5745" y="30682"/>
                      <a:pt x="5595" y="30682"/>
                    </a:cubicBezTo>
                    <a:cubicBezTo>
                      <a:pt x="5345" y="30682"/>
                      <a:pt x="5089" y="30517"/>
                      <a:pt x="5006" y="30222"/>
                    </a:cubicBezTo>
                    <a:cubicBezTo>
                      <a:pt x="4912" y="29883"/>
                      <a:pt x="4693" y="29770"/>
                      <a:pt x="4528" y="29551"/>
                    </a:cubicBezTo>
                    <a:cubicBezTo>
                      <a:pt x="4075" y="28949"/>
                      <a:pt x="3489" y="28448"/>
                      <a:pt x="3287" y="27628"/>
                    </a:cubicBezTo>
                    <a:cubicBezTo>
                      <a:pt x="3248" y="27464"/>
                      <a:pt x="3120" y="27231"/>
                      <a:pt x="2900" y="27160"/>
                    </a:cubicBezTo>
                    <a:cubicBezTo>
                      <a:pt x="2780" y="27122"/>
                      <a:pt x="2691" y="27023"/>
                      <a:pt x="2658" y="26879"/>
                    </a:cubicBezTo>
                    <a:cubicBezTo>
                      <a:pt x="2452" y="25978"/>
                      <a:pt x="1849" y="25284"/>
                      <a:pt x="1650" y="24374"/>
                    </a:cubicBezTo>
                    <a:cubicBezTo>
                      <a:pt x="1591" y="24107"/>
                      <a:pt x="1470" y="23843"/>
                      <a:pt x="1237" y="23672"/>
                    </a:cubicBezTo>
                    <a:cubicBezTo>
                      <a:pt x="1063" y="23545"/>
                      <a:pt x="975" y="23300"/>
                      <a:pt x="1137" y="23150"/>
                    </a:cubicBezTo>
                    <a:cubicBezTo>
                      <a:pt x="1265" y="23033"/>
                      <a:pt x="1318" y="22796"/>
                      <a:pt x="1575" y="22796"/>
                    </a:cubicBezTo>
                    <a:cubicBezTo>
                      <a:pt x="1616" y="22796"/>
                      <a:pt x="1663" y="22802"/>
                      <a:pt x="1717" y="22816"/>
                    </a:cubicBezTo>
                    <a:cubicBezTo>
                      <a:pt x="2048" y="22902"/>
                      <a:pt x="2304" y="23126"/>
                      <a:pt x="2633" y="23193"/>
                    </a:cubicBezTo>
                    <a:cubicBezTo>
                      <a:pt x="2690" y="23205"/>
                      <a:pt x="2743" y="23210"/>
                      <a:pt x="2792" y="23210"/>
                    </a:cubicBezTo>
                    <a:cubicBezTo>
                      <a:pt x="3473" y="23210"/>
                      <a:pt x="3401" y="22168"/>
                      <a:pt x="3363" y="21677"/>
                    </a:cubicBezTo>
                    <a:cubicBezTo>
                      <a:pt x="3286" y="20661"/>
                      <a:pt x="3318" y="19620"/>
                      <a:pt x="3164" y="18610"/>
                    </a:cubicBezTo>
                    <a:cubicBezTo>
                      <a:pt x="2893" y="16844"/>
                      <a:pt x="3231" y="15282"/>
                      <a:pt x="3008" y="13515"/>
                    </a:cubicBezTo>
                    <a:cubicBezTo>
                      <a:pt x="2765" y="11593"/>
                      <a:pt x="1977" y="4143"/>
                      <a:pt x="2387" y="2216"/>
                    </a:cubicBezTo>
                    <a:cubicBezTo>
                      <a:pt x="2437" y="1980"/>
                      <a:pt x="2505" y="1887"/>
                      <a:pt x="2602" y="1887"/>
                    </a:cubicBezTo>
                    <a:close/>
                    <a:moveTo>
                      <a:pt x="9556" y="0"/>
                    </a:moveTo>
                    <a:cubicBezTo>
                      <a:pt x="9433" y="0"/>
                      <a:pt x="9294" y="15"/>
                      <a:pt x="9138" y="44"/>
                    </a:cubicBezTo>
                    <a:cubicBezTo>
                      <a:pt x="8730" y="118"/>
                      <a:pt x="8515" y="425"/>
                      <a:pt x="8175" y="551"/>
                    </a:cubicBezTo>
                    <a:cubicBezTo>
                      <a:pt x="7326" y="866"/>
                      <a:pt x="6723" y="1652"/>
                      <a:pt x="6121" y="2312"/>
                    </a:cubicBezTo>
                    <a:cubicBezTo>
                      <a:pt x="5895" y="2558"/>
                      <a:pt x="5727" y="2637"/>
                      <a:pt x="5563" y="2637"/>
                    </a:cubicBezTo>
                    <a:cubicBezTo>
                      <a:pt x="5414" y="2637"/>
                      <a:pt x="5267" y="2571"/>
                      <a:pt x="5081" y="2509"/>
                    </a:cubicBezTo>
                    <a:cubicBezTo>
                      <a:pt x="4706" y="2385"/>
                      <a:pt x="4820" y="1824"/>
                      <a:pt x="4493" y="1735"/>
                    </a:cubicBezTo>
                    <a:cubicBezTo>
                      <a:pt x="3732" y="1530"/>
                      <a:pt x="2829" y="143"/>
                      <a:pt x="1886" y="143"/>
                    </a:cubicBezTo>
                    <a:cubicBezTo>
                      <a:pt x="1758" y="143"/>
                      <a:pt x="1628" y="169"/>
                      <a:pt x="1498" y="227"/>
                    </a:cubicBezTo>
                    <a:cubicBezTo>
                      <a:pt x="598" y="631"/>
                      <a:pt x="1170" y="4455"/>
                      <a:pt x="1280" y="5217"/>
                    </a:cubicBezTo>
                    <a:cubicBezTo>
                      <a:pt x="1327" y="5548"/>
                      <a:pt x="1431" y="5945"/>
                      <a:pt x="1338" y="6265"/>
                    </a:cubicBezTo>
                    <a:cubicBezTo>
                      <a:pt x="1056" y="7244"/>
                      <a:pt x="1723" y="13658"/>
                      <a:pt x="1789" y="14585"/>
                    </a:cubicBezTo>
                    <a:cubicBezTo>
                      <a:pt x="1880" y="15860"/>
                      <a:pt x="1795" y="17156"/>
                      <a:pt x="2028" y="18440"/>
                    </a:cubicBezTo>
                    <a:cubicBezTo>
                      <a:pt x="2159" y="19151"/>
                      <a:pt x="2117" y="20002"/>
                      <a:pt x="2079" y="20796"/>
                    </a:cubicBezTo>
                    <a:cubicBezTo>
                      <a:pt x="2040" y="21650"/>
                      <a:pt x="2073" y="21651"/>
                      <a:pt x="1270" y="21657"/>
                    </a:cubicBezTo>
                    <a:cubicBezTo>
                      <a:pt x="188" y="21665"/>
                      <a:pt x="51" y="21988"/>
                      <a:pt x="23" y="23118"/>
                    </a:cubicBezTo>
                    <a:cubicBezTo>
                      <a:pt x="1" y="24013"/>
                      <a:pt x="423" y="24681"/>
                      <a:pt x="682" y="25366"/>
                    </a:cubicBezTo>
                    <a:cubicBezTo>
                      <a:pt x="1067" y="26381"/>
                      <a:pt x="1569" y="27401"/>
                      <a:pt x="2230" y="28269"/>
                    </a:cubicBezTo>
                    <a:cubicBezTo>
                      <a:pt x="2265" y="28315"/>
                      <a:pt x="2381" y="28235"/>
                      <a:pt x="2381" y="28391"/>
                    </a:cubicBezTo>
                    <a:cubicBezTo>
                      <a:pt x="2384" y="29055"/>
                      <a:pt x="2900" y="29414"/>
                      <a:pt x="3187" y="29877"/>
                    </a:cubicBezTo>
                    <a:cubicBezTo>
                      <a:pt x="3480" y="30350"/>
                      <a:pt x="3870" y="30798"/>
                      <a:pt x="4241" y="31233"/>
                    </a:cubicBezTo>
                    <a:cubicBezTo>
                      <a:pt x="4512" y="31552"/>
                      <a:pt x="5134" y="32005"/>
                      <a:pt x="5537" y="32005"/>
                    </a:cubicBezTo>
                    <a:cubicBezTo>
                      <a:pt x="5584" y="32005"/>
                      <a:pt x="5628" y="31998"/>
                      <a:pt x="5669" y="31985"/>
                    </a:cubicBezTo>
                    <a:cubicBezTo>
                      <a:pt x="6626" y="31669"/>
                      <a:pt x="7261" y="30803"/>
                      <a:pt x="7778" y="29997"/>
                    </a:cubicBezTo>
                    <a:cubicBezTo>
                      <a:pt x="8137" y="29435"/>
                      <a:pt x="8458" y="28721"/>
                      <a:pt x="8877" y="28263"/>
                    </a:cubicBezTo>
                    <a:cubicBezTo>
                      <a:pt x="9630" y="27440"/>
                      <a:pt x="9860" y="26360"/>
                      <a:pt x="10369" y="25432"/>
                    </a:cubicBezTo>
                    <a:cubicBezTo>
                      <a:pt x="10805" y="24641"/>
                      <a:pt x="11003" y="23650"/>
                      <a:pt x="11137" y="22722"/>
                    </a:cubicBezTo>
                    <a:cubicBezTo>
                      <a:pt x="11208" y="22229"/>
                      <a:pt x="11412" y="21616"/>
                      <a:pt x="10902" y="21117"/>
                    </a:cubicBezTo>
                    <a:cubicBezTo>
                      <a:pt x="10564" y="20786"/>
                      <a:pt x="10253" y="20564"/>
                      <a:pt x="9893" y="20564"/>
                    </a:cubicBezTo>
                    <a:cubicBezTo>
                      <a:pt x="9691" y="20564"/>
                      <a:pt x="9474" y="20634"/>
                      <a:pt x="9227" y="20794"/>
                    </a:cubicBezTo>
                    <a:cubicBezTo>
                      <a:pt x="9125" y="20860"/>
                      <a:pt x="9033" y="20890"/>
                      <a:pt x="8953" y="20890"/>
                    </a:cubicBezTo>
                    <a:cubicBezTo>
                      <a:pt x="8746" y="20890"/>
                      <a:pt x="8629" y="20686"/>
                      <a:pt x="8673" y="20382"/>
                    </a:cubicBezTo>
                    <a:cubicBezTo>
                      <a:pt x="9304" y="16428"/>
                      <a:pt x="9541" y="12462"/>
                      <a:pt x="9722" y="8463"/>
                    </a:cubicBezTo>
                    <a:cubicBezTo>
                      <a:pt x="9783" y="7118"/>
                      <a:pt x="9834" y="5773"/>
                      <a:pt x="9873" y="4428"/>
                    </a:cubicBezTo>
                    <a:cubicBezTo>
                      <a:pt x="9905" y="3346"/>
                      <a:pt x="10182" y="2376"/>
                      <a:pt x="10234" y="1316"/>
                    </a:cubicBezTo>
                    <a:cubicBezTo>
                      <a:pt x="10400" y="380"/>
                      <a:pt x="10179" y="0"/>
                      <a:pt x="95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3852644" y="3045781"/>
              <a:ext cx="23198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mbria" pitchFamily="18" charset="0"/>
                </a:rPr>
                <a:t>Là một tỉ lệ thức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40100" y="4000612"/>
            <a:ext cx="3126339" cy="673893"/>
            <a:chOff x="2240100" y="4000612"/>
            <a:chExt cx="3126339" cy="673893"/>
          </a:xfrm>
        </p:grpSpPr>
        <p:sp>
          <p:nvSpPr>
            <p:cNvPr id="14" name="Cloud Callout 13"/>
            <p:cNvSpPr/>
            <p:nvPr/>
          </p:nvSpPr>
          <p:spPr>
            <a:xfrm>
              <a:off x="2240100" y="4000612"/>
              <a:ext cx="3126339" cy="673893"/>
            </a:xfrm>
            <a:prstGeom prst="cloudCallout">
              <a:avLst>
                <a:gd name="adj1" fmla="val -64652"/>
                <a:gd name="adj2" fmla="val 2297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433214" y="4067556"/>
              <a:ext cx="28248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mbria" pitchFamily="18" charset="0"/>
                </a:rPr>
                <a:t>Vậy tỉ lệ thức là gì?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5" name="Picture 74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xmlns="" id="{A42E2DF8-8024-4194-8B85-CA4B010373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3" y="4097324"/>
            <a:ext cx="989179" cy="802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08364" y="1851870"/>
                <a:ext cx="609462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364" y="1851870"/>
                <a:ext cx="609462" cy="79130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137569" y="1850781"/>
                <a:ext cx="754245" cy="79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569" y="1850781"/>
                <a:ext cx="754245" cy="79239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98627" y="1850781"/>
                <a:ext cx="841897" cy="832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12,5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17,5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627" y="1850781"/>
                <a:ext cx="841897" cy="83279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95868" y="1850781"/>
                <a:ext cx="109408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125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175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68" y="1850781"/>
                <a:ext cx="1094082" cy="79367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17242" y="1850781"/>
                <a:ext cx="1494255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242" y="1850781"/>
                <a:ext cx="1494255" cy="79367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836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6" grpId="0"/>
      <p:bldP spid="79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0" name="Google Shape;5620;p3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1" name="Google Shape;5621;p3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2" name="Google Shape;5622;p3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3" name="Google Shape;5623;p3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4" name="Google Shape;5624;p3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625" name="Google Shape;5625;p36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626" name="Google Shape;5626;p36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6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6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6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6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6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6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6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6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6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6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6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6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6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6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6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6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6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6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6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6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6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6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6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6">
              <a:hlinkClick r:id="rId4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1" name="Google Shape;5651;p36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2" name="Google Shape;5652;p36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3" name="Google Shape;5653;p36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4" name="Google Shape;5654;p36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5" name="Google Shape;5655;p36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6" name="Google Shape;5656;p36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7" name="Google Shape;5657;p36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8" name="Google Shape;5658;p36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9" name="Google Shape;5659;p36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0" name="Google Shape;5660;p36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1" name="Google Shape;5661;p36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2" name="Google Shape;5662;p36">
              <a:hlinkClick r:id="rId5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3" name="Google Shape;5663;p36">
            <a:hlinkClick r:id="rId5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36">
            <a:hlinkClick r:id="rId6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36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3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3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3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3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3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3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3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3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36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5" name="Google Shape;5675;p3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472" y="756825"/>
            <a:ext cx="7000200" cy="5493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1. Tỉ lệ thức</a:t>
            </a:r>
            <a:endParaRPr lang="en-US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853396" y="1194128"/>
            <a:ext cx="2172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</a:rPr>
              <a:t>a) Định nghĩa: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136" y="1588819"/>
            <a:ext cx="5457802" cy="736600"/>
            <a:chOff x="937136" y="1588819"/>
            <a:chExt cx="5457802" cy="736600"/>
          </a:xfrm>
        </p:grpSpPr>
        <p:sp>
          <p:nvSpPr>
            <p:cNvPr id="4" name="TextBox 3"/>
            <p:cNvSpPr txBox="1"/>
            <p:nvPr/>
          </p:nvSpPr>
          <p:spPr>
            <a:xfrm>
              <a:off x="937136" y="1708813"/>
              <a:ext cx="4793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" pitchFamily="18" charset="0"/>
                </a:rPr>
                <a:t>Tỉ lệ thức là đẳng thức của hai tỉ số </a:t>
              </a:r>
              <a:endParaRPr lang="en-US" sz="2400" dirty="0">
                <a:latin typeface="Cambria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8006671"/>
                </p:ext>
              </p:extLst>
            </p:nvPr>
          </p:nvGraphicFramePr>
          <p:xfrm>
            <a:off x="5607538" y="1588819"/>
            <a:ext cx="7874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Equation" r:id="rId7" imgW="787320" imgH="736560" progId="Equation.DSMT4">
                    <p:embed/>
                  </p:oleObj>
                </mc:Choice>
                <mc:Fallback>
                  <p:oleObj name="Equation" r:id="rId7" imgW="78732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607538" y="1588819"/>
                          <a:ext cx="7874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853396" y="2303723"/>
            <a:ext cx="1648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</a:rPr>
              <a:t>b) Kí hiệu: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8864" y="2709385"/>
            <a:ext cx="6047724" cy="736600"/>
            <a:chOff x="888864" y="2667821"/>
            <a:chExt cx="6047724" cy="736600"/>
          </a:xfrm>
        </p:grpSpPr>
        <p:sp>
          <p:nvSpPr>
            <p:cNvPr id="6" name="Rectangle 5"/>
            <p:cNvSpPr/>
            <p:nvPr/>
          </p:nvSpPr>
          <p:spPr>
            <a:xfrm>
              <a:off x="888864" y="2780188"/>
              <a:ext cx="14911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mbria" pitchFamily="18" charset="0"/>
                </a:rPr>
                <a:t>Tỉ lệ thức 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3161592"/>
                </p:ext>
              </p:extLst>
            </p:nvPr>
          </p:nvGraphicFramePr>
          <p:xfrm>
            <a:off x="2328818" y="2667821"/>
            <a:ext cx="7874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Equation" r:id="rId9" imgW="787320" imgH="736560" progId="Equation.DSMT4">
                    <p:embed/>
                  </p:oleObj>
                </mc:Choice>
                <mc:Fallback>
                  <p:oleObj name="Equation" r:id="rId9" imgW="78732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28818" y="2667821"/>
                          <a:ext cx="7874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3161195" y="2780188"/>
              <a:ext cx="3775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" pitchFamily="18" charset="0"/>
                </a:rPr>
                <a:t>c</a:t>
              </a:r>
              <a:r>
                <a:rPr lang="en-US" sz="2400" dirty="0" smtClean="0">
                  <a:latin typeface="Cambria" pitchFamily="18" charset="0"/>
                </a:rPr>
                <a:t>òn được viết là </a:t>
              </a:r>
              <a:r>
                <a:rPr lang="en-US" sz="2400" b="1" dirty="0" smtClean="0">
                  <a:solidFill>
                    <a:srgbClr val="FF0000"/>
                  </a:solidFill>
                  <a:latin typeface="Cambria" pitchFamily="18" charset="0"/>
                </a:rPr>
                <a:t>a</a:t>
              </a:r>
              <a:r>
                <a:rPr lang="en-US" sz="2400" b="1" dirty="0" smtClean="0">
                  <a:latin typeface="Cambria" pitchFamily="18" charset="0"/>
                </a:rPr>
                <a:t> : </a:t>
              </a:r>
              <a:r>
                <a:rPr lang="en-US" sz="2400" b="1" dirty="0" smtClean="0">
                  <a:solidFill>
                    <a:srgbClr val="0070C0"/>
                  </a:solidFill>
                  <a:latin typeface="Cambria" pitchFamily="18" charset="0"/>
                </a:rPr>
                <a:t>b</a:t>
              </a:r>
              <a:r>
                <a:rPr lang="en-US" sz="2400" b="1" dirty="0" smtClean="0">
                  <a:latin typeface="Cambria" pitchFamily="18" charset="0"/>
                </a:rPr>
                <a:t> = </a:t>
              </a:r>
              <a:r>
                <a:rPr lang="en-US" sz="2400" b="1" dirty="0" smtClean="0">
                  <a:solidFill>
                    <a:srgbClr val="0070C0"/>
                  </a:solidFill>
                  <a:latin typeface="Cambria" pitchFamily="18" charset="0"/>
                </a:rPr>
                <a:t>c</a:t>
              </a:r>
              <a:r>
                <a:rPr lang="en-US" sz="2400" b="1" dirty="0" smtClean="0">
                  <a:latin typeface="Cambria" pitchFamily="18" charset="0"/>
                </a:rPr>
                <a:t> : </a:t>
              </a:r>
              <a:r>
                <a:rPr lang="en-US" sz="2400" b="1" dirty="0" smtClean="0">
                  <a:solidFill>
                    <a:srgbClr val="FF0000"/>
                  </a:solidFill>
                  <a:latin typeface="Cambria" pitchFamily="18" charset="0"/>
                </a:rPr>
                <a:t>d</a:t>
              </a:r>
              <a:endParaRPr lang="en-US" sz="2400" b="1" dirty="0">
                <a:solidFill>
                  <a:srgbClr val="FF0000"/>
                </a:solidFill>
                <a:latin typeface="Cambria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553412" y="3541015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a, b, c, d: số hạng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553412" y="4404855"/>
            <a:ext cx="1781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</a:rPr>
              <a:t>b, c</a:t>
            </a:r>
            <a:r>
              <a:rPr lang="en-US" sz="2400" dirty="0" smtClean="0">
                <a:latin typeface="Cambria" pitchFamily="18" charset="0"/>
              </a:rPr>
              <a:t>: trung tỉ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53412" y="3972935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a, d</a:t>
            </a:r>
            <a:r>
              <a:rPr lang="en-US" sz="2400" dirty="0" smtClean="0">
                <a:latin typeface="Cambria" pitchFamily="18" charset="0"/>
              </a:rPr>
              <a:t>: ngoại tỉ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/>
      <p:bldP spid="9" grpId="0"/>
      <p:bldP spid="73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4" action="ppaction://hlinksldjump"/>
          </p:cNvPr>
          <p:cNvSpPr/>
          <p:nvPr/>
        </p:nvSpPr>
        <p:spPr>
          <a:xfrm>
            <a:off x="855627" y="38592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790775" y="119354"/>
            <a:ext cx="7447900" cy="715434"/>
            <a:chOff x="790775" y="119354"/>
            <a:chExt cx="7447900" cy="715434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15434"/>
              <a:chOff x="790775" y="119354"/>
              <a:chExt cx="551700" cy="715434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953357" y="672543"/>
                <a:ext cx="245878" cy="162245"/>
                <a:chOff x="-1018318" y="672543"/>
                <a:chExt cx="245878" cy="162245"/>
              </a:xfrm>
            </p:grpSpPr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6" name="Google Shape;6096;p38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5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09" name="Google Shape;6109;p38">
            <a:hlinkClick r:id="rId5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0" name="Google Shape;6110;p38">
            <a:hlinkClick r:id="rId6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2" name="Google Shape;6112;p3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3" name="Google Shape;6113;p3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5" name="Google Shape;6115;p3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6" name="Google Shape;6116;p3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7" name="Google Shape;6117;p3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0" name="Google Shape;6120;p38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Text Box 13"/>
          <p:cNvSpPr txBox="1">
            <a:spLocks noChangeArrowheads="1"/>
          </p:cNvSpPr>
          <p:nvPr/>
        </p:nvSpPr>
        <p:spPr bwMode="auto">
          <a:xfrm>
            <a:off x="1251190" y="707981"/>
            <a:ext cx="6016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000" dirty="0">
                <a:solidFill>
                  <a:srgbClr val="0070C0"/>
                </a:solidFill>
                <a:latin typeface="Cambria" pitchFamily="18" charset="0"/>
              </a:rPr>
              <a:t> Từ các tỉ số sau đây có lập được tỉ lệ thức không ?</a:t>
            </a:r>
            <a:endParaRPr lang="en-US" sz="20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89" name="Text Box 19"/>
          <p:cNvSpPr txBox="1">
            <a:spLocks noChangeArrowheads="1"/>
          </p:cNvSpPr>
          <p:nvPr/>
        </p:nvSpPr>
        <p:spPr bwMode="auto">
          <a:xfrm>
            <a:off x="3921623" y="1511359"/>
            <a:ext cx="647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Giải</a:t>
            </a:r>
          </a:p>
        </p:txBody>
      </p:sp>
      <p:sp>
        <p:nvSpPr>
          <p:cNvPr id="291" name="Line 27"/>
          <p:cNvSpPr>
            <a:spLocks noChangeShapeType="1"/>
          </p:cNvSpPr>
          <p:nvPr/>
        </p:nvSpPr>
        <p:spPr bwMode="auto">
          <a:xfrm>
            <a:off x="4269038" y="2005445"/>
            <a:ext cx="0" cy="289924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2" name="TextBox 291"/>
          <p:cNvSpPr txBox="1"/>
          <p:nvPr/>
        </p:nvSpPr>
        <p:spPr>
          <a:xfrm>
            <a:off x="825189" y="707981"/>
            <a:ext cx="45236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?1</a:t>
            </a:r>
            <a:endParaRPr lang="en-US" sz="2000" b="1" dirty="0">
              <a:latin typeface="Cambria" pitchFamily="18" charset="0"/>
            </a:endParaRPr>
          </a:p>
        </p:txBody>
      </p:sp>
      <p:graphicFrame>
        <p:nvGraphicFramePr>
          <p:cNvPr id="293" name="Object 2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766282"/>
              </p:ext>
            </p:extLst>
          </p:nvPr>
        </p:nvGraphicFramePr>
        <p:xfrm>
          <a:off x="816550" y="1162482"/>
          <a:ext cx="166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7" imgW="1663560" imgH="609480" progId="Equation.DSMT4">
                  <p:embed/>
                </p:oleObj>
              </mc:Choice>
              <mc:Fallback>
                <p:oleObj name="Equation" r:id="rId7" imgW="16635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6550" y="1162482"/>
                        <a:ext cx="1663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27190"/>
              </p:ext>
            </p:extLst>
          </p:nvPr>
        </p:nvGraphicFramePr>
        <p:xfrm>
          <a:off x="835600" y="1914379"/>
          <a:ext cx="2628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9" imgW="2628720" imgH="609480" progId="Equation.DSMT4">
                  <p:embed/>
                </p:oleObj>
              </mc:Choice>
              <mc:Fallback>
                <p:oleObj name="Equation" r:id="rId9" imgW="26287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5600" y="1914379"/>
                        <a:ext cx="26289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" name="Object 2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147671"/>
              </p:ext>
            </p:extLst>
          </p:nvPr>
        </p:nvGraphicFramePr>
        <p:xfrm>
          <a:off x="1766163" y="2620671"/>
          <a:ext cx="1676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11" imgW="1676160" imgH="609480" progId="Equation.DSMT4">
                  <p:embed/>
                </p:oleObj>
              </mc:Choice>
              <mc:Fallback>
                <p:oleObj name="Equation" r:id="rId11" imgW="16761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6163" y="2620671"/>
                        <a:ext cx="1676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" name="Object 2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789450"/>
              </p:ext>
            </p:extLst>
          </p:nvPr>
        </p:nvGraphicFramePr>
        <p:xfrm>
          <a:off x="1766163" y="3334800"/>
          <a:ext cx="144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13" imgW="1447560" imgH="609480" progId="Equation.DSMT4">
                  <p:embed/>
                </p:oleObj>
              </mc:Choice>
              <mc:Fallback>
                <p:oleObj name="Equation" r:id="rId13" imgW="14475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66163" y="3334800"/>
                        <a:ext cx="1447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" name="Object 2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433064"/>
              </p:ext>
            </p:extLst>
          </p:nvPr>
        </p:nvGraphicFramePr>
        <p:xfrm>
          <a:off x="5221294" y="1162482"/>
          <a:ext cx="2476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15" imgW="2476440" imgH="609480" progId="Equation.DSMT4">
                  <p:embed/>
                </p:oleObj>
              </mc:Choice>
              <mc:Fallback>
                <p:oleObj name="Equation" r:id="rId15" imgW="24764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21294" y="1162482"/>
                        <a:ext cx="2476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" name="Object 2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96159"/>
              </p:ext>
            </p:extLst>
          </p:nvPr>
        </p:nvGraphicFramePr>
        <p:xfrm>
          <a:off x="4373256" y="1914379"/>
          <a:ext cx="325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17" imgW="3251160" imgH="609480" progId="Equation.DSMT4">
                  <p:embed/>
                </p:oleObj>
              </mc:Choice>
              <mc:Fallback>
                <p:oleObj name="Equation" r:id="rId17" imgW="32511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73256" y="1914379"/>
                        <a:ext cx="3251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" name="Object 2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624128"/>
              </p:ext>
            </p:extLst>
          </p:nvPr>
        </p:nvGraphicFramePr>
        <p:xfrm>
          <a:off x="4417472" y="2663248"/>
          <a:ext cx="368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19" imgW="3682800" imgH="609480" progId="Equation.DSMT4">
                  <p:embed/>
                </p:oleObj>
              </mc:Choice>
              <mc:Fallback>
                <p:oleObj name="Equation" r:id="rId19" imgW="36828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17472" y="2663248"/>
                        <a:ext cx="368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" name="Object 3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504381"/>
              </p:ext>
            </p:extLst>
          </p:nvPr>
        </p:nvGraphicFramePr>
        <p:xfrm>
          <a:off x="4417472" y="3332998"/>
          <a:ext cx="2273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21" imgW="2273040" imgH="609480" progId="Equation.DSMT4">
                  <p:embed/>
                </p:oleObj>
              </mc:Choice>
              <mc:Fallback>
                <p:oleObj name="Equation" r:id="rId21" imgW="227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17472" y="3332998"/>
                        <a:ext cx="2273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03838" y="3973365"/>
            <a:ext cx="3748051" cy="931327"/>
            <a:chOff x="703838" y="3973365"/>
            <a:chExt cx="3748051" cy="931327"/>
          </a:xfrm>
        </p:grpSpPr>
        <p:sp>
          <p:nvSpPr>
            <p:cNvPr id="290" name="Text Box 23"/>
            <p:cNvSpPr txBox="1">
              <a:spLocks noChangeArrowheads="1"/>
            </p:cNvSpPr>
            <p:nvPr/>
          </p:nvSpPr>
          <p:spPr bwMode="auto">
            <a:xfrm>
              <a:off x="2898257" y="4045435"/>
              <a:ext cx="15536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chemeClr val="tx2"/>
                  </a:solidFill>
                  <a:latin typeface="Cambria" pitchFamily="18" charset="0"/>
                </a:rPr>
                <a:t>lập được </a:t>
              </a:r>
              <a:r>
                <a:rPr lang="en-US" sz="2000" b="0" dirty="0" smtClean="0">
                  <a:solidFill>
                    <a:schemeClr val="tx2"/>
                  </a:solidFill>
                  <a:latin typeface="Cambria" pitchFamily="18" charset="0"/>
                </a:rPr>
                <a:t>tỉ</a:t>
              </a:r>
              <a:endParaRPr lang="en-US" sz="2000" b="0" dirty="0">
                <a:solidFill>
                  <a:schemeClr val="tx2"/>
                </a:solidFill>
                <a:latin typeface="Cambria" pitchFamily="18" charset="0"/>
              </a:endParaRPr>
            </a:p>
          </p:txBody>
        </p:sp>
        <p:graphicFrame>
          <p:nvGraphicFramePr>
            <p:cNvPr id="297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6600730"/>
                </p:ext>
              </p:extLst>
            </p:nvPr>
          </p:nvGraphicFramePr>
          <p:xfrm>
            <a:off x="703838" y="3973365"/>
            <a:ext cx="22225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6" name="Equation" r:id="rId23" imgW="2222280" imgH="609480" progId="Equation.DSMT4">
                    <p:embed/>
                  </p:oleObj>
                </mc:Choice>
                <mc:Fallback>
                  <p:oleObj name="Equation" r:id="rId23" imgW="2222280" imgH="609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03838" y="3973365"/>
                          <a:ext cx="22225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4" name="Text Box 23"/>
            <p:cNvSpPr txBox="1">
              <a:spLocks noChangeArrowheads="1"/>
            </p:cNvSpPr>
            <p:nvPr/>
          </p:nvSpPr>
          <p:spPr bwMode="auto">
            <a:xfrm>
              <a:off x="2898257" y="4504582"/>
              <a:ext cx="9590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0" dirty="0" smtClean="0">
                  <a:solidFill>
                    <a:schemeClr val="tx2"/>
                  </a:solidFill>
                  <a:latin typeface="Cambria" pitchFamily="18" charset="0"/>
                </a:rPr>
                <a:t>lệ </a:t>
              </a:r>
              <a:r>
                <a:rPr lang="en-US" sz="2000" b="0" dirty="0">
                  <a:solidFill>
                    <a:schemeClr val="tx2"/>
                  </a:solidFill>
                  <a:latin typeface="Cambria" pitchFamily="18" charset="0"/>
                </a:rPr>
                <a:t>thức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62399" y="3928867"/>
            <a:ext cx="5000718" cy="975825"/>
            <a:chOff x="4362399" y="3928867"/>
            <a:chExt cx="5000718" cy="975825"/>
          </a:xfrm>
        </p:grpSpPr>
        <p:graphicFrame>
          <p:nvGraphicFramePr>
            <p:cNvPr id="302" name="Object 3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4666601"/>
                </p:ext>
              </p:extLst>
            </p:nvPr>
          </p:nvGraphicFramePr>
          <p:xfrm>
            <a:off x="4365517" y="3928867"/>
            <a:ext cx="27813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7" name="Equation" r:id="rId25" imgW="2781000" imgH="609480" progId="Equation.DSMT4">
                    <p:embed/>
                  </p:oleObj>
                </mc:Choice>
                <mc:Fallback>
                  <p:oleObj name="Equation" r:id="rId25" imgW="2781000" imgH="609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365517" y="3928867"/>
                          <a:ext cx="27813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3" name="Text Box 23"/>
            <p:cNvSpPr txBox="1">
              <a:spLocks noChangeArrowheads="1"/>
            </p:cNvSpPr>
            <p:nvPr/>
          </p:nvSpPr>
          <p:spPr bwMode="auto">
            <a:xfrm>
              <a:off x="7125955" y="3993480"/>
              <a:ext cx="22371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chemeClr val="tx2"/>
                  </a:solidFill>
                  <a:latin typeface="Cambria" pitchFamily="18" charset="0"/>
                </a:rPr>
                <a:t>k</a:t>
              </a:r>
              <a:r>
                <a:rPr lang="en-US" sz="2000" b="0" dirty="0" smtClean="0">
                  <a:solidFill>
                    <a:schemeClr val="tx2"/>
                  </a:solidFill>
                  <a:latin typeface="Cambria" pitchFamily="18" charset="0"/>
                </a:rPr>
                <a:t>hông lập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362399" y="4504582"/>
              <a:ext cx="17764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>
                  <a:solidFill>
                    <a:schemeClr val="tx2"/>
                  </a:solidFill>
                  <a:latin typeface="Cambria" pitchFamily="18" charset="0"/>
                </a:rPr>
                <a:t>được tỉ lệ thức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6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Title 2"/>
          <p:cNvSpPr>
            <a:spLocks noGrp="1"/>
          </p:cNvSpPr>
          <p:nvPr>
            <p:ph type="title"/>
          </p:nvPr>
        </p:nvSpPr>
        <p:spPr>
          <a:xfrm>
            <a:off x="831472" y="756825"/>
            <a:ext cx="7000200" cy="5493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1. Tỉ lệ thức</a:t>
            </a:r>
            <a:endParaRPr lang="en-US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04" name="Text Box 5"/>
          <p:cNvSpPr txBox="1">
            <a:spLocks noChangeArrowheads="1"/>
          </p:cNvSpPr>
          <p:nvPr/>
        </p:nvSpPr>
        <p:spPr bwMode="auto">
          <a:xfrm>
            <a:off x="857217" y="1249947"/>
            <a:ext cx="1944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</a:rPr>
              <a:t>c) Tính chất: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8266" y="1698651"/>
            <a:ext cx="6333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smtClean="0">
                <a:latin typeface="Cambria" pitchFamily="18" charset="0"/>
              </a:rPr>
              <a:t>Tính chất 1 (Tính chất cơ bản của tỉ lệ thức)</a:t>
            </a:r>
            <a:endParaRPr lang="en-US" sz="2400" b="1" dirty="0">
              <a:latin typeface="Cambria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04199" y="2233053"/>
            <a:ext cx="3231176" cy="825651"/>
            <a:chOff x="1204199" y="2191489"/>
            <a:chExt cx="3231176" cy="825651"/>
          </a:xfrm>
        </p:grpSpPr>
        <p:sp>
          <p:nvSpPr>
            <p:cNvPr id="23" name="Rounded Rectangle 22"/>
            <p:cNvSpPr/>
            <p:nvPr/>
          </p:nvSpPr>
          <p:spPr>
            <a:xfrm>
              <a:off x="1220398" y="2191489"/>
              <a:ext cx="3198778" cy="82565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204199" y="2236014"/>
              <a:ext cx="3231176" cy="736600"/>
              <a:chOff x="1204199" y="2337128"/>
              <a:chExt cx="3231176" cy="736600"/>
            </a:xfrm>
          </p:grpSpPr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0157150"/>
                  </p:ext>
                </p:extLst>
              </p:nvPr>
            </p:nvGraphicFramePr>
            <p:xfrm>
              <a:off x="1964147" y="2337128"/>
              <a:ext cx="787400" cy="736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9" name="Equation" r:id="rId7" imgW="787320" imgH="736560" progId="Equation.DSMT4">
                      <p:embed/>
                    </p:oleObj>
                  </mc:Choice>
                  <mc:Fallback>
                    <p:oleObj name="Equation" r:id="rId7" imgW="787320" imgH="736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964147" y="2337128"/>
                            <a:ext cx="787400" cy="736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TextBox 19"/>
              <p:cNvSpPr txBox="1"/>
              <p:nvPr/>
            </p:nvSpPr>
            <p:spPr>
              <a:xfrm>
                <a:off x="1204199" y="2425554"/>
                <a:ext cx="7152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itchFamily="18" charset="0"/>
                  </a:rPr>
                  <a:t>Nếu</a:t>
                </a:r>
                <a:endParaRPr lang="en-US" sz="2400" dirty="0">
                  <a:latin typeface="Cambria" pitchFamily="18" charset="0"/>
                </a:endParaRP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2763122" y="2425554"/>
                <a:ext cx="16722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itchFamily="18" charset="0"/>
                  </a:rPr>
                  <a:t>thì ad = bc. </a:t>
                </a:r>
                <a:endParaRPr lang="en-US" sz="2400" dirty="0">
                  <a:latin typeface="Cambria" pitchFamily="18" charset="0"/>
                </a:endParaRPr>
              </a:p>
            </p:txBody>
          </p:sp>
        </p:grpSp>
      </p:grpSp>
      <p:sp>
        <p:nvSpPr>
          <p:cNvPr id="209" name="TextBox 208"/>
          <p:cNvSpPr txBox="1"/>
          <p:nvPr/>
        </p:nvSpPr>
        <p:spPr>
          <a:xfrm>
            <a:off x="888266" y="3100268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smtClean="0">
                <a:latin typeface="Cambria" pitchFamily="18" charset="0"/>
              </a:rPr>
              <a:t>Tính chất 2</a:t>
            </a:r>
            <a:endParaRPr lang="en-US" sz="2400" b="1" dirty="0">
              <a:latin typeface="Cambria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11478" y="3584184"/>
            <a:ext cx="6627135" cy="1278762"/>
            <a:chOff x="1211478" y="3584184"/>
            <a:chExt cx="6627135" cy="1278762"/>
          </a:xfrm>
        </p:grpSpPr>
        <p:sp>
          <p:nvSpPr>
            <p:cNvPr id="25" name="Rounded Rectangle 24"/>
            <p:cNvSpPr/>
            <p:nvPr/>
          </p:nvSpPr>
          <p:spPr>
            <a:xfrm>
              <a:off x="1220398" y="3594575"/>
              <a:ext cx="6474179" cy="1268371"/>
            </a:xfrm>
            <a:prstGeom prst="roundRect">
              <a:avLst>
                <a:gd name="adj" fmla="val 10418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211478" y="3584184"/>
              <a:ext cx="6627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" pitchFamily="18" charset="0"/>
                </a:rPr>
                <a:t>Nếu ad = bc và a, b, c, d </a:t>
              </a:r>
              <a:r>
                <a:rPr lang="en-US" sz="2400" dirty="0" smtClean="0">
                  <a:latin typeface="Cambria" pitchFamily="18" charset="0"/>
                  <a:sym typeface="Symbol"/>
                </a:rPr>
                <a:t> 0 thì ta có các tỉ lệ thức:</a:t>
              </a:r>
              <a:r>
                <a:rPr lang="en-US" sz="2400" dirty="0" smtClean="0">
                  <a:latin typeface="Cambria" pitchFamily="18" charset="0"/>
                </a:rPr>
                <a:t> </a:t>
              </a:r>
              <a:endParaRPr lang="en-US" sz="2400" dirty="0">
                <a:latin typeface="Cambria" pitchFamily="18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412603"/>
                </p:ext>
              </p:extLst>
            </p:nvPr>
          </p:nvGraphicFramePr>
          <p:xfrm>
            <a:off x="1974685" y="4108589"/>
            <a:ext cx="46990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Equation" r:id="rId9" imgW="4698720" imgH="736560" progId="Equation.DSMT4">
                    <p:embed/>
                  </p:oleObj>
                </mc:Choice>
                <mc:Fallback>
                  <p:oleObj name="Equation" r:id="rId9" imgW="469872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74685" y="4108589"/>
                          <a:ext cx="46990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18" grpId="0"/>
      <p:bldP spid="2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Straight Connector 169"/>
          <p:cNvCxnSpPr/>
          <p:nvPr/>
        </p:nvCxnSpPr>
        <p:spPr>
          <a:xfrm>
            <a:off x="4672734" y="2395309"/>
            <a:ext cx="948479" cy="5918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7" idx="2"/>
            <a:endCxn id="5" idx="0"/>
          </p:cNvCxnSpPr>
          <p:nvPr/>
        </p:nvCxnSpPr>
        <p:spPr>
          <a:xfrm flipH="1">
            <a:off x="3724255" y="2417387"/>
            <a:ext cx="948479" cy="5918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4233680" y="3377576"/>
            <a:ext cx="9365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6072361" y="3377576"/>
            <a:ext cx="9365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2338012" y="3377576"/>
            <a:ext cx="9365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1" name="Group 160"/>
          <p:cNvGrpSpPr/>
          <p:nvPr/>
        </p:nvGrpSpPr>
        <p:grpSpPr>
          <a:xfrm flipH="1">
            <a:off x="5332113" y="2186554"/>
            <a:ext cx="2152085" cy="824468"/>
            <a:chOff x="1988006" y="2186554"/>
            <a:chExt cx="2152085" cy="824468"/>
          </a:xfrm>
        </p:grpSpPr>
        <p:cxnSp>
          <p:nvCxnSpPr>
            <p:cNvPr id="162" name="Straight Connector 161"/>
            <p:cNvCxnSpPr/>
            <p:nvPr/>
          </p:nvCxnSpPr>
          <p:spPr>
            <a:xfrm flipH="1">
              <a:off x="1988006" y="2186554"/>
              <a:ext cx="215208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988006" y="2186554"/>
              <a:ext cx="0" cy="8244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832141" y="2186554"/>
            <a:ext cx="2152085" cy="824468"/>
            <a:chOff x="1988006" y="2186554"/>
            <a:chExt cx="2152085" cy="82446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988006" y="2186554"/>
              <a:ext cx="215208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988006" y="2186554"/>
              <a:ext cx="0" cy="8244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82" name="Google Shape;6282;p40"/>
          <p:cNvGrpSpPr/>
          <p:nvPr/>
        </p:nvGrpSpPr>
        <p:grpSpPr>
          <a:xfrm>
            <a:off x="1433850" y="4173454"/>
            <a:ext cx="7108179" cy="494540"/>
            <a:chOff x="1433850" y="4306804"/>
            <a:chExt cx="7108179" cy="494540"/>
          </a:xfrm>
        </p:grpSpPr>
        <p:sp>
          <p:nvSpPr>
            <p:cNvPr id="6283" name="Google Shape;6283;p40"/>
            <p:cNvSpPr/>
            <p:nvPr/>
          </p:nvSpPr>
          <p:spPr>
            <a:xfrm>
              <a:off x="1433850" y="4346350"/>
              <a:ext cx="733100" cy="369825"/>
            </a:xfrm>
            <a:custGeom>
              <a:avLst/>
              <a:gdLst/>
              <a:ahLst/>
              <a:cxnLst/>
              <a:rect l="l" t="t" r="r" b="b"/>
              <a:pathLst>
                <a:path w="29324" h="14793" extrusionOk="0">
                  <a:moveTo>
                    <a:pt x="65" y="1"/>
                  </a:moveTo>
                  <a:cubicBezTo>
                    <a:pt x="22" y="1"/>
                    <a:pt x="0" y="17"/>
                    <a:pt x="0" y="54"/>
                  </a:cubicBezTo>
                  <a:cubicBezTo>
                    <a:pt x="0" y="1207"/>
                    <a:pt x="627" y="7899"/>
                    <a:pt x="3133" y="9979"/>
                  </a:cubicBezTo>
                  <a:cubicBezTo>
                    <a:pt x="4073" y="10729"/>
                    <a:pt x="5378" y="10965"/>
                    <a:pt x="6750" y="10965"/>
                  </a:cubicBezTo>
                  <a:cubicBezTo>
                    <a:pt x="9059" y="10965"/>
                    <a:pt x="11560" y="10299"/>
                    <a:pt x="12836" y="10299"/>
                  </a:cubicBezTo>
                  <a:cubicBezTo>
                    <a:pt x="12906" y="10299"/>
                    <a:pt x="12971" y="10301"/>
                    <a:pt x="13033" y="10305"/>
                  </a:cubicBezTo>
                  <a:cubicBezTo>
                    <a:pt x="14913" y="10405"/>
                    <a:pt x="16166" y="13438"/>
                    <a:pt x="18797" y="14465"/>
                  </a:cubicBezTo>
                  <a:cubicBezTo>
                    <a:pt x="19361" y="14693"/>
                    <a:pt x="20085" y="14793"/>
                    <a:pt x="20893" y="14793"/>
                  </a:cubicBezTo>
                  <a:cubicBezTo>
                    <a:pt x="23822" y="14793"/>
                    <a:pt x="27851" y="13481"/>
                    <a:pt x="29324" y="12185"/>
                  </a:cubicBezTo>
                  <a:cubicBezTo>
                    <a:pt x="29324" y="12185"/>
                    <a:pt x="28597" y="7172"/>
                    <a:pt x="26191" y="5919"/>
                  </a:cubicBezTo>
                  <a:cubicBezTo>
                    <a:pt x="25465" y="5585"/>
                    <a:pt x="24757" y="5470"/>
                    <a:pt x="24096" y="5470"/>
                  </a:cubicBezTo>
                  <a:cubicBezTo>
                    <a:pt x="22626" y="5470"/>
                    <a:pt x="21382" y="6039"/>
                    <a:pt x="20658" y="6039"/>
                  </a:cubicBezTo>
                  <a:cubicBezTo>
                    <a:pt x="20584" y="6039"/>
                    <a:pt x="20515" y="6033"/>
                    <a:pt x="20452" y="6019"/>
                  </a:cubicBezTo>
                  <a:cubicBezTo>
                    <a:pt x="19524" y="5919"/>
                    <a:pt x="19098" y="4866"/>
                    <a:pt x="16592" y="2786"/>
                  </a:cubicBezTo>
                  <a:cubicBezTo>
                    <a:pt x="15289" y="1683"/>
                    <a:pt x="13409" y="1420"/>
                    <a:pt x="11451" y="1420"/>
                  </a:cubicBezTo>
                  <a:cubicBezTo>
                    <a:pt x="9663" y="1420"/>
                    <a:pt x="7810" y="1640"/>
                    <a:pt x="6271" y="1640"/>
                  </a:cubicBezTo>
                  <a:cubicBezTo>
                    <a:pt x="6124" y="1640"/>
                    <a:pt x="5980" y="1638"/>
                    <a:pt x="5840" y="1633"/>
                  </a:cubicBezTo>
                  <a:cubicBezTo>
                    <a:pt x="2904" y="1633"/>
                    <a:pt x="485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40"/>
            <p:cNvSpPr/>
            <p:nvPr/>
          </p:nvSpPr>
          <p:spPr>
            <a:xfrm>
              <a:off x="1467675" y="4392175"/>
              <a:ext cx="835250" cy="275250"/>
            </a:xfrm>
            <a:custGeom>
              <a:avLst/>
              <a:gdLst/>
              <a:ahLst/>
              <a:cxnLst/>
              <a:rect l="l" t="t" r="r" b="b"/>
              <a:pathLst>
                <a:path w="33410" h="11010" extrusionOk="0">
                  <a:moveTo>
                    <a:pt x="101" y="1"/>
                  </a:moveTo>
                  <a:cubicBezTo>
                    <a:pt x="1" y="101"/>
                    <a:pt x="1" y="201"/>
                    <a:pt x="1" y="327"/>
                  </a:cubicBezTo>
                  <a:cubicBezTo>
                    <a:pt x="402" y="1053"/>
                    <a:pt x="928" y="1580"/>
                    <a:pt x="1454" y="2081"/>
                  </a:cubicBezTo>
                  <a:cubicBezTo>
                    <a:pt x="2081" y="2607"/>
                    <a:pt x="2707" y="3033"/>
                    <a:pt x="3434" y="3459"/>
                  </a:cubicBezTo>
                  <a:cubicBezTo>
                    <a:pt x="4061" y="3760"/>
                    <a:pt x="4788" y="3961"/>
                    <a:pt x="5540" y="4186"/>
                  </a:cubicBezTo>
                  <a:cubicBezTo>
                    <a:pt x="6367" y="4387"/>
                    <a:pt x="7093" y="4387"/>
                    <a:pt x="7820" y="4487"/>
                  </a:cubicBezTo>
                  <a:cubicBezTo>
                    <a:pt x="9299" y="4713"/>
                    <a:pt x="10853" y="4813"/>
                    <a:pt x="12307" y="5013"/>
                  </a:cubicBezTo>
                  <a:cubicBezTo>
                    <a:pt x="13058" y="5114"/>
                    <a:pt x="13685" y="5339"/>
                    <a:pt x="14412" y="5540"/>
                  </a:cubicBezTo>
                  <a:cubicBezTo>
                    <a:pt x="15038" y="5840"/>
                    <a:pt x="15665" y="6166"/>
                    <a:pt x="16191" y="6693"/>
                  </a:cubicBezTo>
                  <a:lnTo>
                    <a:pt x="16918" y="7419"/>
                  </a:lnTo>
                  <a:cubicBezTo>
                    <a:pt x="17219" y="7720"/>
                    <a:pt x="17545" y="7946"/>
                    <a:pt x="17845" y="8146"/>
                  </a:cubicBezTo>
                  <a:cubicBezTo>
                    <a:pt x="18472" y="8673"/>
                    <a:pt x="19099" y="9099"/>
                    <a:pt x="19825" y="9399"/>
                  </a:cubicBezTo>
                  <a:cubicBezTo>
                    <a:pt x="21204" y="10126"/>
                    <a:pt x="22657" y="10552"/>
                    <a:pt x="24211" y="10753"/>
                  </a:cubicBezTo>
                  <a:cubicBezTo>
                    <a:pt x="25211" y="10926"/>
                    <a:pt x="26211" y="11010"/>
                    <a:pt x="27207" y="11010"/>
                  </a:cubicBezTo>
                  <a:cubicBezTo>
                    <a:pt x="29233" y="11010"/>
                    <a:pt x="31243" y="10664"/>
                    <a:pt x="33209" y="10026"/>
                  </a:cubicBezTo>
                  <a:cubicBezTo>
                    <a:pt x="33309" y="10026"/>
                    <a:pt x="33409" y="9926"/>
                    <a:pt x="33309" y="9825"/>
                  </a:cubicBezTo>
                  <a:cubicBezTo>
                    <a:pt x="33309" y="9725"/>
                    <a:pt x="33209" y="9600"/>
                    <a:pt x="33109" y="9600"/>
                  </a:cubicBezTo>
                  <a:cubicBezTo>
                    <a:pt x="31630" y="10026"/>
                    <a:pt x="30176" y="10226"/>
                    <a:pt x="28723" y="10352"/>
                  </a:cubicBezTo>
                  <a:cubicBezTo>
                    <a:pt x="27244" y="10352"/>
                    <a:pt x="25790" y="10352"/>
                    <a:pt x="24337" y="10026"/>
                  </a:cubicBezTo>
                  <a:cubicBezTo>
                    <a:pt x="22858" y="9825"/>
                    <a:pt x="21505" y="9399"/>
                    <a:pt x="20151" y="8673"/>
                  </a:cubicBezTo>
                  <a:cubicBezTo>
                    <a:pt x="19525" y="8347"/>
                    <a:pt x="18898" y="7946"/>
                    <a:pt x="18372" y="7520"/>
                  </a:cubicBezTo>
                  <a:cubicBezTo>
                    <a:pt x="18071" y="7319"/>
                    <a:pt x="17745" y="7094"/>
                    <a:pt x="17545" y="6793"/>
                  </a:cubicBezTo>
                  <a:lnTo>
                    <a:pt x="16693" y="6066"/>
                  </a:lnTo>
                  <a:cubicBezTo>
                    <a:pt x="16066" y="5540"/>
                    <a:pt x="15439" y="5114"/>
                    <a:pt x="14612" y="4813"/>
                  </a:cubicBezTo>
                  <a:cubicBezTo>
                    <a:pt x="13885" y="4487"/>
                    <a:pt x="13159" y="4387"/>
                    <a:pt x="12432" y="4186"/>
                  </a:cubicBezTo>
                  <a:cubicBezTo>
                    <a:pt x="10853" y="3961"/>
                    <a:pt x="9399" y="3961"/>
                    <a:pt x="7921" y="3760"/>
                  </a:cubicBezTo>
                  <a:cubicBezTo>
                    <a:pt x="7194" y="3760"/>
                    <a:pt x="6467" y="3660"/>
                    <a:pt x="5740" y="3560"/>
                  </a:cubicBezTo>
                  <a:cubicBezTo>
                    <a:pt x="5013" y="3334"/>
                    <a:pt x="4286" y="3134"/>
                    <a:pt x="3660" y="2833"/>
                  </a:cubicBezTo>
                  <a:cubicBezTo>
                    <a:pt x="3033" y="2607"/>
                    <a:pt x="2407" y="2206"/>
                    <a:pt x="1780" y="1780"/>
                  </a:cubicBezTo>
                  <a:cubicBezTo>
                    <a:pt x="1254" y="1254"/>
                    <a:pt x="728" y="728"/>
                    <a:pt x="402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40"/>
            <p:cNvSpPr/>
            <p:nvPr/>
          </p:nvSpPr>
          <p:spPr>
            <a:xfrm flipH="1">
              <a:off x="6864811" y="4514772"/>
              <a:ext cx="142842" cy="210379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40"/>
            <p:cNvSpPr/>
            <p:nvPr/>
          </p:nvSpPr>
          <p:spPr>
            <a:xfrm flipH="1">
              <a:off x="6858104" y="4550084"/>
              <a:ext cx="52938" cy="128960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40"/>
            <p:cNvSpPr/>
            <p:nvPr/>
          </p:nvSpPr>
          <p:spPr>
            <a:xfrm flipH="1">
              <a:off x="6812154" y="4545967"/>
              <a:ext cx="37465" cy="96549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88" name="Google Shape;6288;p40"/>
            <p:cNvGrpSpPr/>
            <p:nvPr/>
          </p:nvGrpSpPr>
          <p:grpSpPr>
            <a:xfrm flipH="1">
              <a:off x="7953192" y="4306804"/>
              <a:ext cx="588837" cy="445995"/>
              <a:chOff x="2592579" y="4448479"/>
              <a:chExt cx="588837" cy="445995"/>
            </a:xfrm>
          </p:grpSpPr>
          <p:sp>
            <p:nvSpPr>
              <p:cNvPr id="6289" name="Google Shape;6289;p40"/>
              <p:cNvSpPr/>
              <p:nvPr/>
            </p:nvSpPr>
            <p:spPr>
              <a:xfrm>
                <a:off x="2592579" y="4448479"/>
                <a:ext cx="501928" cy="359710"/>
              </a:xfrm>
              <a:custGeom>
                <a:avLst/>
                <a:gdLst/>
                <a:ahLst/>
                <a:cxnLst/>
                <a:rect l="l" t="t" r="r" b="b"/>
                <a:pathLst>
                  <a:path w="16090" h="11531" extrusionOk="0">
                    <a:moveTo>
                      <a:pt x="5661" y="0"/>
                    </a:moveTo>
                    <a:cubicBezTo>
                      <a:pt x="3173" y="60"/>
                      <a:pt x="3233" y="1862"/>
                      <a:pt x="2429" y="1862"/>
                    </a:cubicBezTo>
                    <a:cubicBezTo>
                      <a:pt x="2059" y="1862"/>
                      <a:pt x="1636" y="1755"/>
                      <a:pt x="1262" y="1755"/>
                    </a:cubicBezTo>
                    <a:cubicBezTo>
                      <a:pt x="822" y="1755"/>
                      <a:pt x="450" y="1903"/>
                      <a:pt x="313" y="2548"/>
                    </a:cubicBezTo>
                    <a:cubicBezTo>
                      <a:pt x="0" y="3784"/>
                      <a:pt x="4231" y="6391"/>
                      <a:pt x="5900" y="6570"/>
                    </a:cubicBezTo>
                    <a:cubicBezTo>
                      <a:pt x="5900" y="6570"/>
                      <a:pt x="5155" y="7687"/>
                      <a:pt x="6466" y="9177"/>
                    </a:cubicBezTo>
                    <a:cubicBezTo>
                      <a:pt x="7018" y="9811"/>
                      <a:pt x="7629" y="9951"/>
                      <a:pt x="8225" y="9951"/>
                    </a:cubicBezTo>
                    <a:cubicBezTo>
                      <a:pt x="8696" y="9951"/>
                      <a:pt x="9158" y="9864"/>
                      <a:pt x="9573" y="9864"/>
                    </a:cubicBezTo>
                    <a:cubicBezTo>
                      <a:pt x="9866" y="9864"/>
                      <a:pt x="10135" y="9907"/>
                      <a:pt x="10369" y="10056"/>
                    </a:cubicBezTo>
                    <a:cubicBezTo>
                      <a:pt x="11113" y="10511"/>
                      <a:pt x="13101" y="11531"/>
                      <a:pt x="14397" y="11531"/>
                    </a:cubicBezTo>
                    <a:cubicBezTo>
                      <a:pt x="14839" y="11531"/>
                      <a:pt x="15200" y="11413"/>
                      <a:pt x="15404" y="11114"/>
                    </a:cubicBezTo>
                    <a:cubicBezTo>
                      <a:pt x="16090" y="10115"/>
                      <a:pt x="13542" y="2920"/>
                      <a:pt x="11307" y="2175"/>
                    </a:cubicBezTo>
                    <a:cubicBezTo>
                      <a:pt x="10571" y="1930"/>
                      <a:pt x="10084" y="1859"/>
                      <a:pt x="9739" y="1859"/>
                    </a:cubicBezTo>
                    <a:cubicBezTo>
                      <a:pt x="9270" y="1859"/>
                      <a:pt x="9065" y="1990"/>
                      <a:pt x="8854" y="1990"/>
                    </a:cubicBezTo>
                    <a:cubicBezTo>
                      <a:pt x="8751" y="1990"/>
                      <a:pt x="8646" y="1958"/>
                      <a:pt x="8507" y="1862"/>
                    </a:cubicBezTo>
                    <a:cubicBezTo>
                      <a:pt x="7821" y="1430"/>
                      <a:pt x="8075" y="0"/>
                      <a:pt x="56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40"/>
              <p:cNvSpPr/>
              <p:nvPr/>
            </p:nvSpPr>
            <p:spPr>
              <a:xfrm>
                <a:off x="2676213" y="4539537"/>
                <a:ext cx="505203" cy="354937"/>
              </a:xfrm>
              <a:custGeom>
                <a:avLst/>
                <a:gdLst/>
                <a:ahLst/>
                <a:cxnLst/>
                <a:rect l="l" t="t" r="r" b="b"/>
                <a:pathLst>
                  <a:path w="16195" h="11378" extrusionOk="0">
                    <a:moveTo>
                      <a:pt x="120" y="1"/>
                    </a:moveTo>
                    <a:cubicBezTo>
                      <a:pt x="60" y="1"/>
                      <a:pt x="1" y="1"/>
                      <a:pt x="1" y="61"/>
                    </a:cubicBezTo>
                    <a:cubicBezTo>
                      <a:pt x="1" y="120"/>
                      <a:pt x="1" y="180"/>
                      <a:pt x="60" y="180"/>
                    </a:cubicBezTo>
                    <a:cubicBezTo>
                      <a:pt x="865" y="373"/>
                      <a:pt x="1669" y="612"/>
                      <a:pt x="2414" y="925"/>
                    </a:cubicBezTo>
                    <a:cubicBezTo>
                      <a:pt x="3219" y="1237"/>
                      <a:pt x="3964" y="1550"/>
                      <a:pt x="4649" y="1923"/>
                    </a:cubicBezTo>
                    <a:lnTo>
                      <a:pt x="5766" y="2474"/>
                    </a:lnTo>
                    <a:cubicBezTo>
                      <a:pt x="6079" y="2727"/>
                      <a:pt x="6451" y="2906"/>
                      <a:pt x="6824" y="3159"/>
                    </a:cubicBezTo>
                    <a:cubicBezTo>
                      <a:pt x="7137" y="3412"/>
                      <a:pt x="7450" y="3651"/>
                      <a:pt x="7748" y="3904"/>
                    </a:cubicBezTo>
                    <a:cubicBezTo>
                      <a:pt x="7941" y="4023"/>
                      <a:pt x="8060" y="4157"/>
                      <a:pt x="8254" y="4277"/>
                    </a:cubicBezTo>
                    <a:cubicBezTo>
                      <a:pt x="8373" y="4470"/>
                      <a:pt x="8492" y="4589"/>
                      <a:pt x="8686" y="4709"/>
                    </a:cubicBezTo>
                    <a:cubicBezTo>
                      <a:pt x="9863" y="5885"/>
                      <a:pt x="10980" y="7077"/>
                      <a:pt x="12157" y="8254"/>
                    </a:cubicBezTo>
                    <a:cubicBezTo>
                      <a:pt x="12783" y="8805"/>
                      <a:pt x="13334" y="9431"/>
                      <a:pt x="13960" y="9982"/>
                    </a:cubicBezTo>
                    <a:cubicBezTo>
                      <a:pt x="14273" y="10236"/>
                      <a:pt x="14585" y="10548"/>
                      <a:pt x="14958" y="10802"/>
                    </a:cubicBezTo>
                    <a:cubicBezTo>
                      <a:pt x="15271" y="10980"/>
                      <a:pt x="15643" y="11234"/>
                      <a:pt x="16075" y="11353"/>
                    </a:cubicBezTo>
                    <a:cubicBezTo>
                      <a:pt x="16093" y="11370"/>
                      <a:pt x="16110" y="11378"/>
                      <a:pt x="16126" y="11378"/>
                    </a:cubicBezTo>
                    <a:cubicBezTo>
                      <a:pt x="16165" y="11378"/>
                      <a:pt x="16194" y="11335"/>
                      <a:pt x="16194" y="11293"/>
                    </a:cubicBezTo>
                    <a:cubicBezTo>
                      <a:pt x="16194" y="11293"/>
                      <a:pt x="16194" y="11234"/>
                      <a:pt x="16135" y="11174"/>
                    </a:cubicBezTo>
                    <a:cubicBezTo>
                      <a:pt x="15762" y="11040"/>
                      <a:pt x="15450" y="10802"/>
                      <a:pt x="15077" y="10548"/>
                    </a:cubicBezTo>
                    <a:cubicBezTo>
                      <a:pt x="14764" y="10295"/>
                      <a:pt x="14451" y="10057"/>
                      <a:pt x="14213" y="9744"/>
                    </a:cubicBezTo>
                    <a:cubicBezTo>
                      <a:pt x="13587" y="9178"/>
                      <a:pt x="13036" y="8567"/>
                      <a:pt x="12410" y="8001"/>
                    </a:cubicBezTo>
                    <a:cubicBezTo>
                      <a:pt x="11293" y="6764"/>
                      <a:pt x="10176" y="5588"/>
                      <a:pt x="8999" y="4396"/>
                    </a:cubicBezTo>
                    <a:cubicBezTo>
                      <a:pt x="8805" y="4277"/>
                      <a:pt x="8686" y="4157"/>
                      <a:pt x="8492" y="3964"/>
                    </a:cubicBezTo>
                    <a:cubicBezTo>
                      <a:pt x="8373" y="3845"/>
                      <a:pt x="8194" y="3725"/>
                      <a:pt x="8060" y="3591"/>
                    </a:cubicBezTo>
                    <a:cubicBezTo>
                      <a:pt x="7688" y="3278"/>
                      <a:pt x="7375" y="3040"/>
                      <a:pt x="7003" y="2787"/>
                    </a:cubicBezTo>
                    <a:cubicBezTo>
                      <a:pt x="6705" y="2534"/>
                      <a:pt x="6332" y="2355"/>
                      <a:pt x="5960" y="2161"/>
                    </a:cubicBezTo>
                    <a:cubicBezTo>
                      <a:pt x="5587" y="1923"/>
                      <a:pt x="5215" y="1729"/>
                      <a:pt x="4842" y="1550"/>
                    </a:cubicBezTo>
                    <a:cubicBezTo>
                      <a:pt x="3353" y="865"/>
                      <a:pt x="1729" y="299"/>
                      <a:pt x="12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40"/>
              <p:cNvSpPr/>
              <p:nvPr/>
            </p:nvSpPr>
            <p:spPr>
              <a:xfrm>
                <a:off x="2712930" y="4490748"/>
                <a:ext cx="112021" cy="122253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3919" extrusionOk="0">
                    <a:moveTo>
                      <a:pt x="865" y="1"/>
                    </a:moveTo>
                    <a:cubicBezTo>
                      <a:pt x="805" y="1"/>
                      <a:pt x="746" y="75"/>
                      <a:pt x="805" y="135"/>
                    </a:cubicBezTo>
                    <a:cubicBezTo>
                      <a:pt x="865" y="448"/>
                      <a:pt x="1058" y="746"/>
                      <a:pt x="1178" y="1058"/>
                    </a:cubicBezTo>
                    <a:cubicBezTo>
                      <a:pt x="1356" y="1371"/>
                      <a:pt x="1550" y="1625"/>
                      <a:pt x="1803" y="1863"/>
                    </a:cubicBezTo>
                    <a:cubicBezTo>
                      <a:pt x="2081" y="2285"/>
                      <a:pt x="2426" y="2633"/>
                      <a:pt x="2812" y="2962"/>
                    </a:cubicBezTo>
                    <a:lnTo>
                      <a:pt x="2812" y="2962"/>
                    </a:lnTo>
                    <a:cubicBezTo>
                      <a:pt x="1833" y="3064"/>
                      <a:pt x="904" y="3309"/>
                      <a:pt x="60" y="3725"/>
                    </a:cubicBezTo>
                    <a:cubicBezTo>
                      <a:pt x="1" y="3725"/>
                      <a:pt x="1" y="3800"/>
                      <a:pt x="1" y="3859"/>
                    </a:cubicBezTo>
                    <a:cubicBezTo>
                      <a:pt x="1" y="3859"/>
                      <a:pt x="60" y="3919"/>
                      <a:pt x="120" y="3919"/>
                    </a:cubicBezTo>
                    <a:cubicBezTo>
                      <a:pt x="1178" y="3606"/>
                      <a:pt x="2235" y="3353"/>
                      <a:pt x="3353" y="3293"/>
                    </a:cubicBezTo>
                    <a:cubicBezTo>
                      <a:pt x="3412" y="3293"/>
                      <a:pt x="3472" y="3293"/>
                      <a:pt x="3472" y="3233"/>
                    </a:cubicBezTo>
                    <a:cubicBezTo>
                      <a:pt x="3591" y="3174"/>
                      <a:pt x="3591" y="3055"/>
                      <a:pt x="3472" y="2921"/>
                    </a:cubicBezTo>
                    <a:cubicBezTo>
                      <a:pt x="2980" y="2548"/>
                      <a:pt x="2474" y="2116"/>
                      <a:pt x="2042" y="1625"/>
                    </a:cubicBezTo>
                    <a:cubicBezTo>
                      <a:pt x="1863" y="1371"/>
                      <a:pt x="1669" y="1118"/>
                      <a:pt x="1490" y="880"/>
                    </a:cubicBezTo>
                    <a:cubicBezTo>
                      <a:pt x="1297" y="626"/>
                      <a:pt x="1118" y="373"/>
                      <a:pt x="984" y="75"/>
                    </a:cubicBezTo>
                    <a:cubicBezTo>
                      <a:pt x="924" y="1"/>
                      <a:pt x="924" y="1"/>
                      <a:pt x="865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40"/>
              <p:cNvSpPr/>
              <p:nvPr/>
            </p:nvSpPr>
            <p:spPr>
              <a:xfrm>
                <a:off x="2799839" y="4529804"/>
                <a:ext cx="118073" cy="137570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4410" extrusionOk="0">
                    <a:moveTo>
                      <a:pt x="999" y="0"/>
                    </a:moveTo>
                    <a:cubicBezTo>
                      <a:pt x="939" y="0"/>
                      <a:pt x="939" y="60"/>
                      <a:pt x="939" y="119"/>
                    </a:cubicBezTo>
                    <a:cubicBezTo>
                      <a:pt x="1118" y="864"/>
                      <a:pt x="1490" y="1549"/>
                      <a:pt x="1922" y="2175"/>
                    </a:cubicBezTo>
                    <a:cubicBezTo>
                      <a:pt x="2228" y="2593"/>
                      <a:pt x="2555" y="3018"/>
                      <a:pt x="2907" y="3421"/>
                    </a:cubicBezTo>
                    <a:lnTo>
                      <a:pt x="2907" y="3421"/>
                    </a:lnTo>
                    <a:cubicBezTo>
                      <a:pt x="2830" y="3415"/>
                      <a:pt x="2750" y="3412"/>
                      <a:pt x="2667" y="3412"/>
                    </a:cubicBezTo>
                    <a:cubicBezTo>
                      <a:pt x="2580" y="3394"/>
                      <a:pt x="2491" y="3387"/>
                      <a:pt x="2402" y="3387"/>
                    </a:cubicBezTo>
                    <a:cubicBezTo>
                      <a:pt x="2186" y="3387"/>
                      <a:pt x="1965" y="3429"/>
                      <a:pt x="1744" y="3471"/>
                    </a:cubicBezTo>
                    <a:cubicBezTo>
                      <a:pt x="1118" y="3665"/>
                      <a:pt x="626" y="3903"/>
                      <a:pt x="60" y="4216"/>
                    </a:cubicBezTo>
                    <a:cubicBezTo>
                      <a:pt x="60" y="4216"/>
                      <a:pt x="1" y="4276"/>
                      <a:pt x="60" y="4335"/>
                    </a:cubicBezTo>
                    <a:cubicBezTo>
                      <a:pt x="60" y="4410"/>
                      <a:pt x="135" y="4410"/>
                      <a:pt x="194" y="4410"/>
                    </a:cubicBezTo>
                    <a:cubicBezTo>
                      <a:pt x="745" y="4157"/>
                      <a:pt x="1252" y="3963"/>
                      <a:pt x="1863" y="3844"/>
                    </a:cubicBezTo>
                    <a:cubicBezTo>
                      <a:pt x="2029" y="3804"/>
                      <a:pt x="2207" y="3785"/>
                      <a:pt x="2389" y="3785"/>
                    </a:cubicBezTo>
                    <a:cubicBezTo>
                      <a:pt x="2760" y="3785"/>
                      <a:pt x="3147" y="3867"/>
                      <a:pt x="3487" y="4037"/>
                    </a:cubicBezTo>
                    <a:cubicBezTo>
                      <a:pt x="3546" y="4037"/>
                      <a:pt x="3606" y="4037"/>
                      <a:pt x="3665" y="3963"/>
                    </a:cubicBezTo>
                    <a:cubicBezTo>
                      <a:pt x="3785" y="3903"/>
                      <a:pt x="3785" y="3784"/>
                      <a:pt x="3725" y="3665"/>
                    </a:cubicBezTo>
                    <a:cubicBezTo>
                      <a:pt x="3233" y="3099"/>
                      <a:pt x="2742" y="2548"/>
                      <a:pt x="2295" y="1981"/>
                    </a:cubicBezTo>
                    <a:cubicBezTo>
                      <a:pt x="1803" y="1356"/>
                      <a:pt x="1431" y="745"/>
                      <a:pt x="1118" y="60"/>
                    </a:cubicBezTo>
                    <a:cubicBezTo>
                      <a:pt x="1118" y="0"/>
                      <a:pt x="1058" y="0"/>
                      <a:pt x="999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40"/>
              <p:cNvSpPr/>
              <p:nvPr/>
            </p:nvSpPr>
            <p:spPr>
              <a:xfrm>
                <a:off x="2856083" y="4546993"/>
                <a:ext cx="149206" cy="187763"/>
              </a:xfrm>
              <a:custGeom>
                <a:avLst/>
                <a:gdLst/>
                <a:ahLst/>
                <a:cxnLst/>
                <a:rect l="l" t="t" r="r" b="b"/>
                <a:pathLst>
                  <a:path w="4783" h="6019" extrusionOk="0">
                    <a:moveTo>
                      <a:pt x="2116" y="0"/>
                    </a:moveTo>
                    <a:cubicBezTo>
                      <a:pt x="2056" y="0"/>
                      <a:pt x="1982" y="60"/>
                      <a:pt x="1982" y="134"/>
                    </a:cubicBezTo>
                    <a:cubicBezTo>
                      <a:pt x="2116" y="1177"/>
                      <a:pt x="2354" y="2175"/>
                      <a:pt x="2801" y="3173"/>
                    </a:cubicBezTo>
                    <a:cubicBezTo>
                      <a:pt x="2980" y="3665"/>
                      <a:pt x="3233" y="4157"/>
                      <a:pt x="3471" y="4604"/>
                    </a:cubicBezTo>
                    <a:cubicBezTo>
                      <a:pt x="3627" y="4907"/>
                      <a:pt x="3806" y="5187"/>
                      <a:pt x="3994" y="5459"/>
                    </a:cubicBezTo>
                    <a:lnTo>
                      <a:pt x="3994" y="5459"/>
                    </a:lnTo>
                    <a:cubicBezTo>
                      <a:pt x="3820" y="5417"/>
                      <a:pt x="3645" y="5376"/>
                      <a:pt x="3471" y="5349"/>
                    </a:cubicBezTo>
                    <a:cubicBezTo>
                      <a:pt x="3099" y="5274"/>
                      <a:pt x="2726" y="5274"/>
                      <a:pt x="2354" y="5274"/>
                    </a:cubicBezTo>
                    <a:cubicBezTo>
                      <a:pt x="1982" y="5274"/>
                      <a:pt x="1609" y="5274"/>
                      <a:pt x="1177" y="5349"/>
                    </a:cubicBezTo>
                    <a:cubicBezTo>
                      <a:pt x="805" y="5408"/>
                      <a:pt x="432" y="5468"/>
                      <a:pt x="119" y="5587"/>
                    </a:cubicBezTo>
                    <a:cubicBezTo>
                      <a:pt x="60" y="5587"/>
                      <a:pt x="0" y="5646"/>
                      <a:pt x="60" y="5721"/>
                    </a:cubicBezTo>
                    <a:cubicBezTo>
                      <a:pt x="60" y="5781"/>
                      <a:pt x="119" y="5781"/>
                      <a:pt x="119" y="5781"/>
                    </a:cubicBezTo>
                    <a:cubicBezTo>
                      <a:pt x="492" y="5721"/>
                      <a:pt x="864" y="5646"/>
                      <a:pt x="1237" y="5646"/>
                    </a:cubicBezTo>
                    <a:cubicBezTo>
                      <a:pt x="1423" y="5617"/>
                      <a:pt x="1609" y="5602"/>
                      <a:pt x="1795" y="5602"/>
                    </a:cubicBezTo>
                    <a:cubicBezTo>
                      <a:pt x="1982" y="5602"/>
                      <a:pt x="2168" y="5617"/>
                      <a:pt x="2354" y="5646"/>
                    </a:cubicBezTo>
                    <a:cubicBezTo>
                      <a:pt x="2726" y="5646"/>
                      <a:pt x="3039" y="5721"/>
                      <a:pt x="3412" y="5781"/>
                    </a:cubicBezTo>
                    <a:cubicBezTo>
                      <a:pt x="3784" y="5840"/>
                      <a:pt x="4157" y="5900"/>
                      <a:pt x="4469" y="6019"/>
                    </a:cubicBezTo>
                    <a:cubicBezTo>
                      <a:pt x="4529" y="6019"/>
                      <a:pt x="4589" y="6019"/>
                      <a:pt x="4663" y="5959"/>
                    </a:cubicBezTo>
                    <a:cubicBezTo>
                      <a:pt x="4782" y="5900"/>
                      <a:pt x="4782" y="5781"/>
                      <a:pt x="4723" y="5721"/>
                    </a:cubicBezTo>
                    <a:cubicBezTo>
                      <a:pt x="4410" y="5274"/>
                      <a:pt x="4097" y="4842"/>
                      <a:pt x="3844" y="4410"/>
                    </a:cubicBezTo>
                    <a:cubicBezTo>
                      <a:pt x="3605" y="3978"/>
                      <a:pt x="3352" y="3486"/>
                      <a:pt x="3173" y="3039"/>
                    </a:cubicBezTo>
                    <a:cubicBezTo>
                      <a:pt x="2726" y="2056"/>
                      <a:pt x="2428" y="1058"/>
                      <a:pt x="2175" y="60"/>
                    </a:cubicBezTo>
                    <a:cubicBezTo>
                      <a:pt x="2175" y="0"/>
                      <a:pt x="2175" y="0"/>
                      <a:pt x="211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94" name="Google Shape;6294;p40"/>
            <p:cNvSpPr/>
            <p:nvPr/>
          </p:nvSpPr>
          <p:spPr>
            <a:xfrm>
              <a:off x="3156579" y="4550072"/>
              <a:ext cx="142842" cy="210379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40"/>
            <p:cNvSpPr/>
            <p:nvPr/>
          </p:nvSpPr>
          <p:spPr>
            <a:xfrm>
              <a:off x="3253190" y="4585384"/>
              <a:ext cx="52938" cy="128960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40"/>
            <p:cNvSpPr/>
            <p:nvPr/>
          </p:nvSpPr>
          <p:spPr>
            <a:xfrm>
              <a:off x="3314613" y="4581267"/>
              <a:ext cx="37465" cy="96549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40"/>
            <p:cNvSpPr/>
            <p:nvPr/>
          </p:nvSpPr>
          <p:spPr>
            <a:xfrm flipH="1">
              <a:off x="5688572" y="4647631"/>
              <a:ext cx="104378" cy="153713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40"/>
            <p:cNvSpPr/>
            <p:nvPr/>
          </p:nvSpPr>
          <p:spPr>
            <a:xfrm flipH="1">
              <a:off x="5683674" y="4673433"/>
              <a:ext cx="38683" cy="94224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40"/>
            <p:cNvSpPr/>
            <p:nvPr/>
          </p:nvSpPr>
          <p:spPr>
            <a:xfrm flipH="1">
              <a:off x="5650099" y="4670424"/>
              <a:ext cx="27377" cy="70543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40"/>
            <p:cNvSpPr/>
            <p:nvPr/>
          </p:nvSpPr>
          <p:spPr>
            <a:xfrm>
              <a:off x="4410612" y="4505019"/>
              <a:ext cx="104378" cy="153713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40"/>
            <p:cNvSpPr/>
            <p:nvPr/>
          </p:nvSpPr>
          <p:spPr>
            <a:xfrm>
              <a:off x="4481205" y="4530821"/>
              <a:ext cx="38683" cy="94224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40"/>
            <p:cNvSpPr/>
            <p:nvPr/>
          </p:nvSpPr>
          <p:spPr>
            <a:xfrm>
              <a:off x="4526086" y="4527812"/>
              <a:ext cx="27377" cy="70543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3" name="Google Shape;6303;p40">
            <a:hlinkClick r:id="rId4" action="ppaction://hlinksldjump"/>
          </p:cNvPr>
          <p:cNvSpPr/>
          <p:nvPr/>
        </p:nvSpPr>
        <p:spPr>
          <a:xfrm>
            <a:off x="8178650" y="814575"/>
            <a:ext cx="314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5" name="Google Shape;6305;p40"/>
          <p:cNvGrpSpPr/>
          <p:nvPr/>
        </p:nvGrpSpPr>
        <p:grpSpPr>
          <a:xfrm>
            <a:off x="8185019" y="776844"/>
            <a:ext cx="307115" cy="307163"/>
            <a:chOff x="5660400" y="238125"/>
            <a:chExt cx="481825" cy="481825"/>
          </a:xfrm>
        </p:grpSpPr>
        <p:sp>
          <p:nvSpPr>
            <p:cNvPr id="6306" name="Google Shape;6306;p4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07" name="Google Shape;6307;p4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308" name="Google Shape;6308;p40">
            <a:hlinkClick r:id="rId4" action="ppaction://hlinksldjump"/>
          </p:cNvPr>
          <p:cNvSpPr/>
          <p:nvPr/>
        </p:nvSpPr>
        <p:spPr>
          <a:xfrm>
            <a:off x="8171550" y="805025"/>
            <a:ext cx="314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9" name="Google Shape;6309;p40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310" name="Google Shape;6310;p40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311" name="Google Shape;6311;p40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312" name="Google Shape;6312;p40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313" name="Google Shape;6313;p40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314" name="Google Shape;6314;p40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315" name="Google Shape;6315;p40">
            <a:hlinkClick r:id="rId5" action="ppaction://hlinksldjump"/>
          </p:cNvPr>
          <p:cNvSpPr/>
          <p:nvPr/>
        </p:nvSpPr>
        <p:spPr>
          <a:xfrm>
            <a:off x="855627" y="38592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6" name="Google Shape;6316;p40"/>
          <p:cNvGrpSpPr/>
          <p:nvPr/>
        </p:nvGrpSpPr>
        <p:grpSpPr>
          <a:xfrm>
            <a:off x="790775" y="119354"/>
            <a:ext cx="7447900" cy="715434"/>
            <a:chOff x="790775" y="119354"/>
            <a:chExt cx="7447900" cy="715434"/>
          </a:xfrm>
        </p:grpSpPr>
        <p:grpSp>
          <p:nvGrpSpPr>
            <p:cNvPr id="6317" name="Google Shape;6317;p40"/>
            <p:cNvGrpSpPr/>
            <p:nvPr/>
          </p:nvGrpSpPr>
          <p:grpSpPr>
            <a:xfrm>
              <a:off x="790775" y="119354"/>
              <a:ext cx="551700" cy="715434"/>
              <a:chOff x="790775" y="119354"/>
              <a:chExt cx="551700" cy="715434"/>
            </a:xfrm>
          </p:grpSpPr>
          <p:sp>
            <p:nvSpPr>
              <p:cNvPr id="6318" name="Google Shape;6318;p40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40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40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321" name="Google Shape;6321;p40"/>
              <p:cNvGrpSpPr/>
              <p:nvPr/>
            </p:nvGrpSpPr>
            <p:grpSpPr>
              <a:xfrm>
                <a:off x="953357" y="672543"/>
                <a:ext cx="245878" cy="162245"/>
                <a:chOff x="-1018318" y="672543"/>
                <a:chExt cx="245878" cy="162245"/>
              </a:xfrm>
            </p:grpSpPr>
            <p:sp>
              <p:nvSpPr>
                <p:cNvPr id="6323" name="Google Shape;6323;p40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4" name="Google Shape;6324;p40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5" name="Google Shape;6325;p40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6" name="Google Shape;6326;p40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7" name="Google Shape;6327;p40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8" name="Google Shape;6328;p40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9" name="Google Shape;6329;p40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0" name="Google Shape;6330;p40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1" name="Google Shape;6331;p40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332" name="Google Shape;6332;p40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333" name="Google Shape;6333;p40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40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40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40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40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40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40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40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40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40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40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40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40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40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40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40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40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40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40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40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40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40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40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40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40">
                <a:hlinkClick r:id="rId5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358" name="Google Shape;6358;p40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359" name="Google Shape;6359;p40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360" name="Google Shape;6360;p40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361" name="Google Shape;6361;p40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362" name="Google Shape;6362;p40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363" name="Google Shape;6363;p40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364" name="Google Shape;6364;p40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365" name="Google Shape;6365;p40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366" name="Google Shape;6366;p40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367" name="Google Shape;6367;p40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368" name="Google Shape;6368;p40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369" name="Google Shape;6369;p40">
                <a:hlinkClick r:id="rId6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70" name="Google Shape;6370;p40">
            <a:hlinkClick r:id="rId6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1" name="Google Shape;6371;p40">
            <a:hlinkClick r:id="rId7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2" name="Google Shape;6372;p40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3" name="Google Shape;6373;p40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4" name="Google Shape;6374;p40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5" name="Google Shape;6375;p40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6" name="Google Shape;6376;p40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7" name="Google Shape;6377;p40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8" name="Google Shape;6378;p40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9" name="Google Shape;6379;p40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0" name="Google Shape;6380;p40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1" name="Google Shape;6381;p40">
            <a:hlinkClick r:id="rId5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TextBox 131"/>
          <p:cNvSpPr txBox="1"/>
          <p:nvPr/>
        </p:nvSpPr>
        <p:spPr>
          <a:xfrm>
            <a:off x="1057677" y="785875"/>
            <a:ext cx="6982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 pitchFamily="18" charset="0"/>
              </a:rPr>
              <a:t>Với a, b, c, d </a:t>
            </a:r>
            <a:r>
              <a:rPr lang="en-US" sz="2400" dirty="0" smtClean="0">
                <a:latin typeface="Cambria" pitchFamily="18" charset="0"/>
                <a:sym typeface="Symbol"/>
              </a:rPr>
              <a:t> 0, từ một trong năm đẳng thức sau ta có thể suy ra các đẳng thức còn lại:</a:t>
            </a:r>
            <a:endParaRPr lang="en-US" sz="2400" dirty="0">
              <a:latin typeface="Cambria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84226" y="1881865"/>
            <a:ext cx="1377014" cy="609379"/>
            <a:chOff x="3746986" y="1881865"/>
            <a:chExt cx="1377014" cy="609379"/>
          </a:xfrm>
          <a:solidFill>
            <a:schemeClr val="accent3">
              <a:lumMod val="75000"/>
            </a:schemeClr>
          </a:solidFill>
        </p:grpSpPr>
        <p:sp>
          <p:nvSpPr>
            <p:cNvPr id="136" name="Google Shape;8580;p54"/>
            <p:cNvSpPr/>
            <p:nvPr/>
          </p:nvSpPr>
          <p:spPr>
            <a:xfrm>
              <a:off x="3746986" y="1881865"/>
              <a:ext cx="1377014" cy="609379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877488" y="1955722"/>
              <a:ext cx="1116011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" pitchFamily="18" charset="0"/>
                </a:rPr>
                <a:t>ad = bc</a:t>
              </a:r>
              <a:endParaRPr lang="en-US" sz="2400" dirty="0">
                <a:latin typeface="Cambria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58859" y="2967049"/>
            <a:ext cx="1072316" cy="821054"/>
            <a:chOff x="6533059" y="2967049"/>
            <a:chExt cx="1072316" cy="821054"/>
          </a:xfrm>
          <a:solidFill>
            <a:schemeClr val="accent3">
              <a:lumMod val="75000"/>
            </a:schemeClr>
          </a:solidFill>
        </p:grpSpPr>
        <p:sp>
          <p:nvSpPr>
            <p:cNvPr id="135" name="Google Shape;8580;p54"/>
            <p:cNvSpPr/>
            <p:nvPr/>
          </p:nvSpPr>
          <p:spPr>
            <a:xfrm>
              <a:off x="6533059" y="2967049"/>
              <a:ext cx="1072316" cy="821054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570273"/>
                </p:ext>
              </p:extLst>
            </p:nvPr>
          </p:nvGraphicFramePr>
          <p:xfrm>
            <a:off x="6675517" y="3009276"/>
            <a:ext cx="7874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0" name="Equation" r:id="rId8" imgW="787320" imgH="736560" progId="Equation.DSMT4">
                    <p:embed/>
                  </p:oleObj>
                </mc:Choice>
                <mc:Fallback>
                  <p:oleObj name="Equation" r:id="rId8" imgW="78732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675517" y="3009276"/>
                          <a:ext cx="7874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1302716" y="2967049"/>
            <a:ext cx="1072316" cy="821054"/>
            <a:chOff x="1032292" y="2844372"/>
            <a:chExt cx="1072316" cy="821054"/>
          </a:xfrm>
          <a:solidFill>
            <a:schemeClr val="accent3">
              <a:lumMod val="75000"/>
            </a:schemeClr>
          </a:solidFill>
        </p:grpSpPr>
        <p:sp>
          <p:nvSpPr>
            <p:cNvPr id="131" name="Google Shape;8580;p54"/>
            <p:cNvSpPr/>
            <p:nvPr/>
          </p:nvSpPr>
          <p:spPr>
            <a:xfrm>
              <a:off x="1032292" y="2844372"/>
              <a:ext cx="1072316" cy="821054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9018174"/>
                </p:ext>
              </p:extLst>
            </p:nvPr>
          </p:nvGraphicFramePr>
          <p:xfrm>
            <a:off x="1174750" y="2886599"/>
            <a:ext cx="7874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" name="Equation" r:id="rId10" imgW="787320" imgH="736560" progId="Equation.DSMT4">
                    <p:embed/>
                  </p:oleObj>
                </mc:Choice>
                <mc:Fallback>
                  <p:oleObj name="Equation" r:id="rId10" imgW="78732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74750" y="2886599"/>
                          <a:ext cx="7874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3188097" y="2967049"/>
            <a:ext cx="1072316" cy="821054"/>
            <a:chOff x="2919641" y="2867434"/>
            <a:chExt cx="1072316" cy="821054"/>
          </a:xfrm>
          <a:solidFill>
            <a:schemeClr val="accent3">
              <a:lumMod val="75000"/>
            </a:schemeClr>
          </a:solidFill>
        </p:grpSpPr>
        <p:sp>
          <p:nvSpPr>
            <p:cNvPr id="133" name="Google Shape;8580;p54"/>
            <p:cNvSpPr/>
            <p:nvPr/>
          </p:nvSpPr>
          <p:spPr>
            <a:xfrm>
              <a:off x="2919641" y="2867434"/>
              <a:ext cx="1072316" cy="821054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674812"/>
                </p:ext>
              </p:extLst>
            </p:nvPr>
          </p:nvGraphicFramePr>
          <p:xfrm>
            <a:off x="3062099" y="2909661"/>
            <a:ext cx="7874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" name="Equation" r:id="rId12" imgW="787320" imgH="736560" progId="Equation.DSMT4">
                    <p:embed/>
                  </p:oleObj>
                </mc:Choice>
                <mc:Fallback>
                  <p:oleObj name="Equation" r:id="rId12" imgW="78732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62099" y="2909661"/>
                          <a:ext cx="7874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5073478" y="2967049"/>
            <a:ext cx="1072316" cy="821054"/>
            <a:chOff x="4650041" y="2867434"/>
            <a:chExt cx="1072316" cy="821054"/>
          </a:xfrm>
          <a:solidFill>
            <a:schemeClr val="accent3">
              <a:lumMod val="75000"/>
            </a:schemeClr>
          </a:solidFill>
        </p:grpSpPr>
        <p:sp>
          <p:nvSpPr>
            <p:cNvPr id="134" name="Google Shape;8580;p54"/>
            <p:cNvSpPr/>
            <p:nvPr/>
          </p:nvSpPr>
          <p:spPr>
            <a:xfrm>
              <a:off x="4650041" y="2867434"/>
              <a:ext cx="1072316" cy="821054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4380210"/>
                </p:ext>
              </p:extLst>
            </p:nvPr>
          </p:nvGraphicFramePr>
          <p:xfrm>
            <a:off x="4792499" y="2909661"/>
            <a:ext cx="7874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" name="Equation" r:id="rId14" imgW="787320" imgH="736560" progId="Equation.DSMT4">
                    <p:embed/>
                  </p:oleObj>
                </mc:Choice>
                <mc:Fallback>
                  <p:oleObj name="Equation" r:id="rId14" imgW="78732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792499" y="2909661"/>
                          <a:ext cx="7874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9" name="Google Shape;6409;p41">
            <a:hlinkClick r:id="rId3" action="ppaction://hlinksldjump"/>
          </p:cNvPr>
          <p:cNvSpPr/>
          <p:nvPr/>
        </p:nvSpPr>
        <p:spPr>
          <a:xfrm>
            <a:off x="8178650" y="814575"/>
            <a:ext cx="314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0" name="Google Shape;6410;p41"/>
          <p:cNvGrpSpPr/>
          <p:nvPr/>
        </p:nvGrpSpPr>
        <p:grpSpPr>
          <a:xfrm>
            <a:off x="8185019" y="776844"/>
            <a:ext cx="307115" cy="307163"/>
            <a:chOff x="5660400" y="238125"/>
            <a:chExt cx="481825" cy="481825"/>
          </a:xfrm>
        </p:grpSpPr>
        <p:sp>
          <p:nvSpPr>
            <p:cNvPr id="6411" name="Google Shape;6411;p41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2" name="Google Shape;6412;p41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413" name="Google Shape;6413;p41">
            <a:hlinkClick r:id="rId3" action="ppaction://hlinksldjump"/>
          </p:cNvPr>
          <p:cNvSpPr/>
          <p:nvPr/>
        </p:nvSpPr>
        <p:spPr>
          <a:xfrm>
            <a:off x="8171550" y="805025"/>
            <a:ext cx="314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4" name="Google Shape;6414;p41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415" name="Google Shape;6415;p41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416" name="Google Shape;6416;p41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417" name="Google Shape;6417;p41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418" name="Google Shape;6418;p41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419" name="Google Shape;6419;p41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420" name="Google Shape;6420;p41">
            <a:hlinkClick r:id="rId4" action="ppaction://hlinksldjump"/>
          </p:cNvPr>
          <p:cNvSpPr/>
          <p:nvPr/>
        </p:nvSpPr>
        <p:spPr>
          <a:xfrm>
            <a:off x="855627" y="38592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1" name="Google Shape;6421;p41"/>
          <p:cNvGrpSpPr/>
          <p:nvPr/>
        </p:nvGrpSpPr>
        <p:grpSpPr>
          <a:xfrm>
            <a:off x="790775" y="119354"/>
            <a:ext cx="7447900" cy="715434"/>
            <a:chOff x="790775" y="119354"/>
            <a:chExt cx="7447900" cy="715434"/>
          </a:xfrm>
        </p:grpSpPr>
        <p:grpSp>
          <p:nvGrpSpPr>
            <p:cNvPr id="6422" name="Google Shape;6422;p41"/>
            <p:cNvGrpSpPr/>
            <p:nvPr/>
          </p:nvGrpSpPr>
          <p:grpSpPr>
            <a:xfrm>
              <a:off x="790775" y="119354"/>
              <a:ext cx="551700" cy="715434"/>
              <a:chOff x="790775" y="119354"/>
              <a:chExt cx="551700" cy="715434"/>
            </a:xfrm>
          </p:grpSpPr>
          <p:sp>
            <p:nvSpPr>
              <p:cNvPr id="6423" name="Google Shape;6423;p41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41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41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426" name="Google Shape;6426;p41"/>
              <p:cNvGrpSpPr/>
              <p:nvPr/>
            </p:nvGrpSpPr>
            <p:grpSpPr>
              <a:xfrm>
                <a:off x="953357" y="672543"/>
                <a:ext cx="245878" cy="162245"/>
                <a:chOff x="-1018318" y="672543"/>
                <a:chExt cx="245878" cy="162245"/>
              </a:xfrm>
            </p:grpSpPr>
            <p:sp>
              <p:nvSpPr>
                <p:cNvPr id="6428" name="Google Shape;6428;p41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9" name="Google Shape;6429;p41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0" name="Google Shape;6430;p41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1" name="Google Shape;6431;p41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2" name="Google Shape;6432;p41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3" name="Google Shape;6433;p41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4" name="Google Shape;6434;p41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5" name="Google Shape;6435;p41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6" name="Google Shape;6436;p41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437" name="Google Shape;6437;p41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438" name="Google Shape;6438;p41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41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41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1" name="Google Shape;6441;p41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2" name="Google Shape;6442;p41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3" name="Google Shape;6443;p41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4" name="Google Shape;6444;p41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41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6" name="Google Shape;6446;p41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7" name="Google Shape;6447;p41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8" name="Google Shape;6448;p41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9" name="Google Shape;6449;p41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0" name="Google Shape;6450;p41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41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2" name="Google Shape;6452;p41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3" name="Google Shape;6453;p41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4" name="Google Shape;6454;p41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5" name="Google Shape;6455;p41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6" name="Google Shape;6456;p41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7" name="Google Shape;6457;p41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8" name="Google Shape;6458;p41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9" name="Google Shape;6459;p41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0" name="Google Shape;6460;p41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1" name="Google Shape;6461;p41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2" name="Google Shape;6462;p41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463" name="Google Shape;6463;p41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464" name="Google Shape;6464;p41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465" name="Google Shape;6465;p41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466" name="Google Shape;6466;p41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467" name="Google Shape;6467;p41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468" name="Google Shape;6468;p41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469" name="Google Shape;6469;p41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470" name="Google Shape;6470;p41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471" name="Google Shape;6471;p41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472" name="Google Shape;6472;p41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473" name="Google Shape;6473;p41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474" name="Google Shape;6474;p41">
                <a:hlinkClick r:id="rId5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75" name="Google Shape;6475;p41">
            <a:hlinkClick r:id="rId5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6" name="Google Shape;6476;p41">
            <a:hlinkClick r:id="rId6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7" name="Google Shape;6477;p41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8" name="Google Shape;6478;p41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9" name="Google Shape;6479;p41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0" name="Google Shape;6480;p41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1" name="Google Shape;6481;p41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2" name="Google Shape;6482;p41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3" name="Google Shape;6483;p41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4" name="Google Shape;6484;p41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5" name="Google Shape;6485;p41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6" name="Google Shape;6486;p41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9249" y="855247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Ví dụ:</a:t>
            </a:r>
            <a:endParaRPr lang="en-US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89249" y="1389648"/>
            <a:ext cx="7132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Lập tất cả các tỉ lệ thức có thể được từ đẳng thức sau: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512078" y="1918863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5 . 9 </a:t>
            </a:r>
            <a:r>
              <a:rPr lang="en-US" sz="2400" dirty="0" smtClean="0">
                <a:latin typeface="Cambria" pitchFamily="18" charset="0"/>
              </a:rPr>
              <a:t>= </a:t>
            </a:r>
            <a:r>
              <a:rPr lang="en-US" sz="2400" dirty="0" smtClean="0">
                <a:solidFill>
                  <a:srgbClr val="0070C0"/>
                </a:solidFill>
                <a:latin typeface="Cambria" pitchFamily="18" charset="0"/>
              </a:rPr>
              <a:t>15. 3 </a:t>
            </a:r>
            <a:endParaRPr lang="en-US" sz="24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7125" y="2936955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Các </a:t>
            </a:r>
            <a:r>
              <a:rPr lang="en-US" sz="2400" dirty="0">
                <a:latin typeface="Cambria" pitchFamily="18" charset="0"/>
              </a:rPr>
              <a:t>tỉ lệ </a:t>
            </a:r>
            <a:r>
              <a:rPr lang="en-US" sz="2400" dirty="0" smtClean="0">
                <a:latin typeface="Cambria" pitchFamily="18" charset="0"/>
              </a:rPr>
              <a:t>thức là: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5416767" y="3564320"/>
                <a:ext cx="1161921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67" y="3564320"/>
                <a:ext cx="1161921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373122" y="3564320"/>
            <a:ext cx="1371776" cy="793679"/>
            <a:chOff x="1373122" y="3271128"/>
            <a:chExt cx="1371776" cy="793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373122" y="3271128"/>
                  <a:ext cx="1161921" cy="7936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15</m:t>
                            </m:r>
                          </m:den>
                        </m:f>
                        <m:r>
                          <a:rPr lang="en-US" sz="24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122" y="3271128"/>
                  <a:ext cx="1161921" cy="79367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2497714" y="3393473"/>
              <a:ext cx="24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" pitchFamily="18" charset="0"/>
                </a:rPr>
                <a:t>,</a:t>
              </a:r>
              <a:endParaRPr lang="en-US" sz="2400" dirty="0">
                <a:latin typeface="Cambria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21004" y="3564320"/>
            <a:ext cx="1353310" cy="793679"/>
            <a:chOff x="2721004" y="3271128"/>
            <a:chExt cx="1353310" cy="793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2721004" y="3271128"/>
                  <a:ext cx="1161921" cy="7936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4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40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004" y="3271128"/>
                  <a:ext cx="1161921" cy="79367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TextBox 114"/>
            <p:cNvSpPr txBox="1"/>
            <p:nvPr/>
          </p:nvSpPr>
          <p:spPr>
            <a:xfrm>
              <a:off x="3827130" y="3393473"/>
              <a:ext cx="24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" pitchFamily="18" charset="0"/>
                </a:rPr>
                <a:t>,</a:t>
              </a:r>
              <a:endParaRPr lang="en-US" sz="2400" dirty="0">
                <a:latin typeface="Cambria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68886" y="3564320"/>
            <a:ext cx="1360878" cy="793679"/>
            <a:chOff x="4068886" y="3271128"/>
            <a:chExt cx="1360878" cy="793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4068886" y="3271128"/>
                  <a:ext cx="1161921" cy="7936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15</m:t>
                            </m:r>
                          </m:den>
                        </m:f>
                        <m:r>
                          <a:rPr lang="en-US" sz="24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8886" y="3271128"/>
                  <a:ext cx="1161921" cy="79367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TextBox 115"/>
            <p:cNvSpPr txBox="1"/>
            <p:nvPr/>
          </p:nvSpPr>
          <p:spPr>
            <a:xfrm>
              <a:off x="5182580" y="3393473"/>
              <a:ext cx="24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" pitchFamily="18" charset="0"/>
                </a:rPr>
                <a:t>,</a:t>
              </a:r>
              <a:endParaRPr lang="en-US" sz="2400" dirty="0">
                <a:latin typeface="Cambria" pitchFamily="18" charset="0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789249" y="2442243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Giải: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2" grpId="0"/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1" name="Google Shape;6491;p42"/>
          <p:cNvGrpSpPr/>
          <p:nvPr/>
        </p:nvGrpSpPr>
        <p:grpSpPr>
          <a:xfrm>
            <a:off x="790775" y="119354"/>
            <a:ext cx="7447900" cy="715434"/>
            <a:chOff x="790775" y="119354"/>
            <a:chExt cx="7447900" cy="715434"/>
          </a:xfrm>
        </p:grpSpPr>
        <p:sp>
          <p:nvSpPr>
            <p:cNvPr id="6492" name="Google Shape;6492;p42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42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42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42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6496" name="Google Shape;6496;p42"/>
            <p:cNvGrpSpPr/>
            <p:nvPr/>
          </p:nvGrpSpPr>
          <p:grpSpPr>
            <a:xfrm>
              <a:off x="1572482" y="672543"/>
              <a:ext cx="245878" cy="162245"/>
              <a:chOff x="-1018318" y="672543"/>
              <a:chExt cx="245878" cy="162245"/>
            </a:xfrm>
          </p:grpSpPr>
          <p:sp>
            <p:nvSpPr>
              <p:cNvPr id="6498" name="Google Shape;6498;p42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9" name="Google Shape;6499;p42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42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42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42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3" name="Google Shape;6503;p42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4" name="Google Shape;6504;p42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5" name="Google Shape;6505;p42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6" name="Google Shape;6506;p42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7" name="Google Shape;6507;p42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508" name="Google Shape;6508;p42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42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0" name="Google Shape;6510;p42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1" name="Google Shape;6511;p42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42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3" name="Google Shape;6513;p42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4" name="Google Shape;6514;p42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42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42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42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42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42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42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42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42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3" name="Google Shape;6523;p42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42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42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42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42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8" name="Google Shape;6528;p42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9" name="Google Shape;6529;p42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42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1" name="Google Shape;6531;p42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2" name="Google Shape;6532;p42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3" name="Google Shape;6533;p42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4" name="Google Shape;6534;p42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5" name="Google Shape;6535;p42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6" name="Google Shape;6536;p42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7" name="Google Shape;6537;p42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8" name="Google Shape;6538;p42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9" name="Google Shape;6539;p42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40" name="Google Shape;6540;p42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41" name="Google Shape;6541;p42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42" name="Google Shape;6542;p42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43" name="Google Shape;6543;p42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44" name="Google Shape;6544;p42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36" name="Google Shape;6736;p42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37" name="Google Shape;6737;p42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38" name="Google Shape;6738;p42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39" name="Google Shape;6739;p42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40" name="Google Shape;6740;p42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41" name="Google Shape;6741;p42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42" name="Google Shape;6742;p42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3" name="Google Shape;6743;p42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4" name="Google Shape;6744;p42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5" name="Google Shape;6745;p42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6" name="Google Shape;6746;p42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7" name="Google Shape;6747;p42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8" name="Google Shape;6748;p42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9" name="Google Shape;6749;p42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0" name="Google Shape;6750;p42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1" name="Google Shape;6751;p42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2" name="Google Shape;6752;p42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3" name="Google Shape;6753;p42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Title 2"/>
          <p:cNvSpPr>
            <a:spLocks noGrp="1"/>
          </p:cNvSpPr>
          <p:nvPr>
            <p:ph type="title"/>
          </p:nvPr>
        </p:nvSpPr>
        <p:spPr>
          <a:xfrm>
            <a:off x="831472" y="756825"/>
            <a:ext cx="7000200" cy="549300"/>
          </a:xfrm>
        </p:spPr>
        <p:txBody>
          <a:bodyPr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2. Dãy tỉ số bằng nhau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68" name="Text Box 5"/>
          <p:cNvSpPr txBox="1">
            <a:spLocks noChangeArrowheads="1"/>
          </p:cNvSpPr>
          <p:nvPr/>
        </p:nvSpPr>
        <p:spPr bwMode="auto">
          <a:xfrm>
            <a:off x="780659" y="1194128"/>
            <a:ext cx="4384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mbria" pitchFamily="18" charset="0"/>
              </a:rPr>
              <a:t>a) Tính chất của dãy tỉ số bằng nhau</a:t>
            </a:r>
            <a:endParaRPr lang="en-US" sz="2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7507" y="1725003"/>
            <a:ext cx="6378453" cy="674472"/>
            <a:chOff x="857507" y="1725003"/>
            <a:chExt cx="6378453" cy="674472"/>
          </a:xfrm>
        </p:grpSpPr>
        <p:sp>
          <p:nvSpPr>
            <p:cNvPr id="281" name="Google Shape;7123;p45"/>
            <p:cNvSpPr/>
            <p:nvPr/>
          </p:nvSpPr>
          <p:spPr>
            <a:xfrm>
              <a:off x="2802185" y="1725003"/>
              <a:ext cx="2395635" cy="674472"/>
            </a:xfrm>
            <a:custGeom>
              <a:avLst/>
              <a:gdLst/>
              <a:ahLst/>
              <a:cxnLst/>
              <a:rect l="l" t="t" r="r" b="b"/>
              <a:pathLst>
                <a:path w="70490" h="16353" extrusionOk="0">
                  <a:moveTo>
                    <a:pt x="35416" y="0"/>
                  </a:moveTo>
                  <a:cubicBezTo>
                    <a:pt x="19347" y="0"/>
                    <a:pt x="3163" y="265"/>
                    <a:pt x="1803" y="909"/>
                  </a:cubicBezTo>
                  <a:cubicBezTo>
                    <a:pt x="487" y="1510"/>
                    <a:pt x="0" y="14646"/>
                    <a:pt x="2032" y="15476"/>
                  </a:cubicBezTo>
                  <a:cubicBezTo>
                    <a:pt x="3166" y="15914"/>
                    <a:pt x="21489" y="16353"/>
                    <a:pt x="38708" y="16353"/>
                  </a:cubicBezTo>
                  <a:cubicBezTo>
                    <a:pt x="54098" y="16353"/>
                    <a:pt x="68606" y="16003"/>
                    <a:pt x="69173" y="14990"/>
                  </a:cubicBezTo>
                  <a:cubicBezTo>
                    <a:pt x="70489" y="12958"/>
                    <a:pt x="70232" y="1510"/>
                    <a:pt x="68343" y="680"/>
                  </a:cubicBezTo>
                  <a:cubicBezTo>
                    <a:pt x="67441" y="265"/>
                    <a:pt x="51486" y="0"/>
                    <a:pt x="3541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4431877"/>
                </p:ext>
              </p:extLst>
            </p:nvPr>
          </p:nvGraphicFramePr>
          <p:xfrm>
            <a:off x="1352982" y="1725613"/>
            <a:ext cx="6604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" name="Equation" r:id="rId7" imgW="660240" imgH="609480" progId="Equation.DSMT4">
                    <p:embed/>
                  </p:oleObj>
                </mc:Choice>
                <mc:Fallback>
                  <p:oleObj name="Equation" r:id="rId7" imgW="660240" imgH="609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52982" y="1725613"/>
                          <a:ext cx="6604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857507" y="1798516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mbria" pitchFamily="18" charset="0"/>
                </a:rPr>
                <a:t>Từ</a:t>
              </a:r>
              <a:endParaRPr lang="en-US" sz="2000" dirty="0">
                <a:latin typeface="Cambria" pitchFamily="18" charset="0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2039393" y="1798516"/>
              <a:ext cx="769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mbria" pitchFamily="18" charset="0"/>
                </a:rPr>
                <a:t>t</a:t>
              </a:r>
              <a:r>
                <a:rPr lang="en-US" sz="2000" dirty="0" smtClean="0">
                  <a:latin typeface="Cambria" pitchFamily="18" charset="0"/>
                </a:rPr>
                <a:t>a có:</a:t>
              </a:r>
              <a:endParaRPr lang="en-US" sz="2000" dirty="0">
                <a:latin typeface="Cambria" pitchFamily="18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3929850"/>
                </p:ext>
              </p:extLst>
            </p:nvPr>
          </p:nvGraphicFramePr>
          <p:xfrm>
            <a:off x="2873659" y="1752600"/>
            <a:ext cx="22606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7" name="Equation" r:id="rId9" imgW="2260440" imgH="609480" progId="Equation.DSMT4">
                    <p:embed/>
                  </p:oleObj>
                </mc:Choice>
                <mc:Fallback>
                  <p:oleObj name="Equation" r:id="rId9" imgW="2260440" imgH="609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73659" y="1752600"/>
                          <a:ext cx="22606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4" name="TextBox 273"/>
            <p:cNvSpPr txBox="1"/>
            <p:nvPr/>
          </p:nvSpPr>
          <p:spPr>
            <a:xfrm>
              <a:off x="5174177" y="1798516"/>
              <a:ext cx="20617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mbria" pitchFamily="18" charset="0"/>
                </a:rPr>
                <a:t>(b </a:t>
              </a:r>
              <a:r>
                <a:rPr lang="en-US" sz="2000" dirty="0" smtClean="0">
                  <a:latin typeface="Cambria" pitchFamily="18" charset="0"/>
                  <a:sym typeface="Symbol"/>
                </a:rPr>
                <a:t> d và b  – d) </a:t>
              </a:r>
              <a:endParaRPr lang="en-US" sz="2000" dirty="0">
                <a:latin typeface="Cambria" pitchFamily="18" charset="0"/>
              </a:endParaRPr>
            </a:p>
          </p:txBody>
        </p:sp>
      </p:grpSp>
      <p:sp>
        <p:nvSpPr>
          <p:cNvPr id="275" name="Text Box 5"/>
          <p:cNvSpPr txBox="1">
            <a:spLocks noChangeArrowheads="1"/>
          </p:cNvSpPr>
          <p:nvPr/>
        </p:nvSpPr>
        <p:spPr bwMode="auto">
          <a:xfrm>
            <a:off x="774003" y="2503778"/>
            <a:ext cx="24352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mbria" pitchFamily="18" charset="0"/>
              </a:rPr>
              <a:t>Tính chất mở rộng:</a:t>
            </a:r>
            <a:endParaRPr lang="en-US" sz="20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57507" y="2979849"/>
            <a:ext cx="4954242" cy="660400"/>
            <a:chOff x="857507" y="2979849"/>
            <a:chExt cx="4954242" cy="660400"/>
          </a:xfrm>
        </p:grpSpPr>
        <p:graphicFrame>
          <p:nvGraphicFramePr>
            <p:cNvPr id="276" name="Object 2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798602"/>
                </p:ext>
              </p:extLst>
            </p:nvPr>
          </p:nvGraphicFramePr>
          <p:xfrm>
            <a:off x="3489824" y="2979849"/>
            <a:ext cx="114300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8" name="Equation" r:id="rId11" imgW="1143000" imgH="660240" progId="Equation.DSMT4">
                    <p:embed/>
                  </p:oleObj>
                </mc:Choice>
                <mc:Fallback>
                  <p:oleObj name="Equation" r:id="rId11" imgW="1143000" imgH="660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489824" y="2979849"/>
                          <a:ext cx="1143000" cy="660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7" name="TextBox 276"/>
            <p:cNvSpPr txBox="1"/>
            <p:nvPr/>
          </p:nvSpPr>
          <p:spPr>
            <a:xfrm>
              <a:off x="857507" y="3045022"/>
              <a:ext cx="26645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mbria" pitchFamily="18" charset="0"/>
                </a:rPr>
                <a:t>Từ dãy tỉ số bằng nhau</a:t>
              </a:r>
              <a:endParaRPr lang="en-US" sz="2000" dirty="0">
                <a:latin typeface="Cambria" pitchFamily="18" charset="0"/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4623603" y="3045022"/>
              <a:ext cx="1188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mbria" pitchFamily="18" charset="0"/>
                </a:rPr>
                <a:t>t</a:t>
              </a:r>
              <a:r>
                <a:rPr lang="en-US" sz="2000" dirty="0" smtClean="0">
                  <a:latin typeface="Cambria" pitchFamily="18" charset="0"/>
                </a:rPr>
                <a:t>a suy ra:</a:t>
              </a:r>
              <a:endParaRPr lang="en-US" sz="2000" dirty="0">
                <a:latin typeface="Cambria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65418" y="3700866"/>
            <a:ext cx="3753930" cy="741681"/>
            <a:chOff x="1809660" y="3763212"/>
            <a:chExt cx="3753930" cy="741681"/>
          </a:xfrm>
        </p:grpSpPr>
        <p:sp>
          <p:nvSpPr>
            <p:cNvPr id="282" name="Google Shape;7123;p45"/>
            <p:cNvSpPr/>
            <p:nvPr/>
          </p:nvSpPr>
          <p:spPr>
            <a:xfrm>
              <a:off x="1809660" y="3763212"/>
              <a:ext cx="3753930" cy="741681"/>
            </a:xfrm>
            <a:custGeom>
              <a:avLst/>
              <a:gdLst/>
              <a:ahLst/>
              <a:cxnLst/>
              <a:rect l="l" t="t" r="r" b="b"/>
              <a:pathLst>
                <a:path w="70490" h="16353" extrusionOk="0">
                  <a:moveTo>
                    <a:pt x="35416" y="0"/>
                  </a:moveTo>
                  <a:cubicBezTo>
                    <a:pt x="19347" y="0"/>
                    <a:pt x="3163" y="265"/>
                    <a:pt x="1803" y="909"/>
                  </a:cubicBezTo>
                  <a:cubicBezTo>
                    <a:pt x="487" y="1510"/>
                    <a:pt x="0" y="14646"/>
                    <a:pt x="2032" y="15476"/>
                  </a:cubicBezTo>
                  <a:cubicBezTo>
                    <a:pt x="3166" y="15914"/>
                    <a:pt x="21489" y="16353"/>
                    <a:pt x="38708" y="16353"/>
                  </a:cubicBezTo>
                  <a:cubicBezTo>
                    <a:pt x="54098" y="16353"/>
                    <a:pt x="68606" y="16003"/>
                    <a:pt x="69173" y="14990"/>
                  </a:cubicBezTo>
                  <a:cubicBezTo>
                    <a:pt x="70489" y="12958"/>
                    <a:pt x="70232" y="1510"/>
                    <a:pt x="68343" y="680"/>
                  </a:cubicBezTo>
                  <a:cubicBezTo>
                    <a:pt x="67441" y="265"/>
                    <a:pt x="51486" y="0"/>
                    <a:pt x="3541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3673373"/>
                </p:ext>
              </p:extLst>
            </p:nvPr>
          </p:nvGraphicFramePr>
          <p:xfrm>
            <a:off x="1914525" y="3805238"/>
            <a:ext cx="355600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9" name="Equation" r:id="rId13" imgW="3555720" imgH="660240" progId="Equation.DSMT4">
                    <p:embed/>
                  </p:oleObj>
                </mc:Choice>
                <mc:Fallback>
                  <p:oleObj name="Equation" r:id="rId13" imgW="3555720" imgH="660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914525" y="3805238"/>
                          <a:ext cx="3556000" cy="660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0" name="TextBox 279"/>
          <p:cNvSpPr txBox="1"/>
          <p:nvPr/>
        </p:nvSpPr>
        <p:spPr>
          <a:xfrm>
            <a:off x="938933" y="4503224"/>
            <a:ext cx="365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(Giả thiết các tỉ số đều có nghĩa)</a:t>
            </a:r>
            <a:endParaRPr lang="en-US" sz="2000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75" grpId="0"/>
      <p:bldP spid="2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2" name="Google Shape;7032;p44">
            <a:hlinkClick r:id="rId4" action="ppaction://hlinksldjump"/>
          </p:cNvPr>
          <p:cNvSpPr/>
          <p:nvPr/>
        </p:nvSpPr>
        <p:spPr>
          <a:xfrm>
            <a:off x="8178650" y="814575"/>
            <a:ext cx="314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3" name="Google Shape;7033;p44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034" name="Google Shape;7034;p44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035" name="Google Shape;7035;p44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036" name="Google Shape;7036;p44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037" name="Google Shape;7037;p44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038" name="Google Shape;7038;p44">
            <a:hlinkClick r:id="rId4" action="ppaction://hlinksldjump"/>
          </p:cNvPr>
          <p:cNvSpPr/>
          <p:nvPr/>
        </p:nvSpPr>
        <p:spPr>
          <a:xfrm>
            <a:off x="8178650" y="814575"/>
            <a:ext cx="314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39" name="Google Shape;7039;p44"/>
          <p:cNvGrpSpPr/>
          <p:nvPr/>
        </p:nvGrpSpPr>
        <p:grpSpPr>
          <a:xfrm>
            <a:off x="8185019" y="776844"/>
            <a:ext cx="307115" cy="307163"/>
            <a:chOff x="5660400" y="238125"/>
            <a:chExt cx="481825" cy="481825"/>
          </a:xfrm>
        </p:grpSpPr>
        <p:sp>
          <p:nvSpPr>
            <p:cNvPr id="7040" name="Google Shape;7040;p44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1" name="Google Shape;7041;p44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42" name="Google Shape;7042;p44">
            <a:hlinkClick r:id="rId4" action="ppaction://hlinksldjump"/>
          </p:cNvPr>
          <p:cNvSpPr/>
          <p:nvPr/>
        </p:nvSpPr>
        <p:spPr>
          <a:xfrm>
            <a:off x="8178650" y="814575"/>
            <a:ext cx="314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3" name="Google Shape;7043;p44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7044" name="Google Shape;7044;p44"/>
          <p:cNvGrpSpPr/>
          <p:nvPr/>
        </p:nvGrpSpPr>
        <p:grpSpPr>
          <a:xfrm>
            <a:off x="790775" y="119354"/>
            <a:ext cx="7447900" cy="715434"/>
            <a:chOff x="790775" y="119354"/>
            <a:chExt cx="7447900" cy="715434"/>
          </a:xfrm>
        </p:grpSpPr>
        <p:sp>
          <p:nvSpPr>
            <p:cNvPr id="7045" name="Google Shape;7045;p44">
              <a:hlinkClick r:id="rId5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4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4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4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7049" name="Google Shape;7049;p44"/>
            <p:cNvGrpSpPr/>
            <p:nvPr/>
          </p:nvGrpSpPr>
          <p:grpSpPr>
            <a:xfrm>
              <a:off x="1572482" y="672543"/>
              <a:ext cx="245878" cy="162245"/>
              <a:chOff x="-1018318" y="672543"/>
              <a:chExt cx="245878" cy="162245"/>
            </a:xfrm>
          </p:grpSpPr>
          <p:sp>
            <p:nvSpPr>
              <p:cNvPr id="7051" name="Google Shape;7051;p4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2" name="Google Shape;7052;p4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3" name="Google Shape;7053;p4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4" name="Google Shape;7054;p4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5" name="Google Shape;7055;p4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6" name="Google Shape;7056;p4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7" name="Google Shape;7057;p4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8" name="Google Shape;7058;p4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9" name="Google Shape;7059;p4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60" name="Google Shape;7060;p4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7061" name="Google Shape;7061;p4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2" name="Google Shape;7062;p4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3" name="Google Shape;7063;p4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4" name="Google Shape;7064;p4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5" name="Google Shape;7065;p4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6" name="Google Shape;7066;p4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7" name="Google Shape;7067;p4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8" name="Google Shape;7068;p4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9" name="Google Shape;7069;p4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0" name="Google Shape;7070;p4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1" name="Google Shape;7071;p4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2" name="Google Shape;7072;p4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3" name="Google Shape;7073;p4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4" name="Google Shape;7074;p4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5" name="Google Shape;7075;p4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6" name="Google Shape;7076;p4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7" name="Google Shape;7077;p4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8" name="Google Shape;7078;p4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4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4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1" name="Google Shape;7081;p4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2" name="Google Shape;7082;p4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3" name="Google Shape;7083;p4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4" name="Google Shape;7084;p4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5" name="Google Shape;7085;p44">
                <a:hlinkClick r:id="rId5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086" name="Google Shape;7086;p4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087" name="Google Shape;7087;p4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088" name="Google Shape;7088;p4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089" name="Google Shape;7089;p4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090" name="Google Shape;7090;p4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091" name="Google Shape;7091;p4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092" name="Google Shape;7092;p4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093" name="Google Shape;7093;p4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094" name="Google Shape;7094;p4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095" name="Google Shape;7095;p4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096" name="Google Shape;7096;p4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7097" name="Google Shape;7097;p44">
                <a:hlinkClick r:id="rId5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98" name="Google Shape;7098;p44">
            <a:hlinkClick r:id="rId5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9" name="Google Shape;7099;p44">
            <a:hlinkClick r:id="rId6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0" name="Google Shape;7100;p44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1" name="Google Shape;7101;p44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2" name="Google Shape;7102;p44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3" name="Google Shape;7103;p44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4" name="Google Shape;7104;p44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5" name="Google Shape;7105;p44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6" name="Google Shape;7106;p44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7" name="Google Shape;7107;p44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8" name="Google Shape;7108;p44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9" name="Google Shape;7109;p44">
            <a:hlinkClick r:id="rId7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Title 2"/>
          <p:cNvSpPr>
            <a:spLocks noGrp="1"/>
          </p:cNvSpPr>
          <p:nvPr>
            <p:ph type="title"/>
          </p:nvPr>
        </p:nvSpPr>
        <p:spPr>
          <a:xfrm>
            <a:off x="831472" y="756825"/>
            <a:ext cx="7000200" cy="549300"/>
          </a:xfrm>
        </p:spPr>
        <p:txBody>
          <a:bodyPr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2. Dãy tỉ số bằng nhau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3" name="Text Box 5"/>
          <p:cNvSpPr txBox="1">
            <a:spLocks noChangeArrowheads="1"/>
          </p:cNvSpPr>
          <p:nvPr/>
        </p:nvSpPr>
        <p:spPr bwMode="auto">
          <a:xfrm>
            <a:off x="908778" y="1326726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</a:rPr>
              <a:t>b) Chú ý: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92927" y="1741488"/>
            <a:ext cx="7304269" cy="1223955"/>
            <a:chOff x="892927" y="1741488"/>
            <a:chExt cx="7304269" cy="1223955"/>
          </a:xfrm>
        </p:grpSpPr>
        <p:grpSp>
          <p:nvGrpSpPr>
            <p:cNvPr id="4" name="Group 3"/>
            <p:cNvGrpSpPr/>
            <p:nvPr/>
          </p:nvGrpSpPr>
          <p:grpSpPr>
            <a:xfrm>
              <a:off x="892927" y="1741488"/>
              <a:ext cx="7304269" cy="736600"/>
              <a:chOff x="892927" y="1741488"/>
              <a:chExt cx="7304269" cy="736600"/>
            </a:xfrm>
          </p:grpSpPr>
          <p:graphicFrame>
            <p:nvGraphicFramePr>
              <p:cNvPr id="134" name="Object 1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8715000"/>
                  </p:ext>
                </p:extLst>
              </p:nvPr>
            </p:nvGraphicFramePr>
            <p:xfrm>
              <a:off x="3103563" y="1741488"/>
              <a:ext cx="1244600" cy="736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199" name="Equation" r:id="rId8" imgW="1244520" imgH="736560" progId="Equation.DSMT4">
                      <p:embed/>
                    </p:oleObj>
                  </mc:Choice>
                  <mc:Fallback>
                    <p:oleObj name="Equation" r:id="rId8" imgW="1244520" imgH="736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3103563" y="1741488"/>
                            <a:ext cx="1244600" cy="736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5" name="TextBox 134"/>
              <p:cNvSpPr txBox="1"/>
              <p:nvPr/>
            </p:nvSpPr>
            <p:spPr>
              <a:xfrm>
                <a:off x="892927" y="1828694"/>
                <a:ext cx="21659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itchFamily="18" charset="0"/>
                  </a:rPr>
                  <a:t>Khi có dãy tỉ số</a:t>
                </a:r>
                <a:endParaRPr lang="en-US" sz="2400" dirty="0">
                  <a:latin typeface="Cambria" pitchFamily="18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386537" y="1828694"/>
                <a:ext cx="38106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itchFamily="18" charset="0"/>
                  </a:rPr>
                  <a:t>, ta nói các số a, b, c tỉ lệ với </a:t>
                </a:r>
                <a:endParaRPr lang="en-US" sz="2400" dirty="0">
                  <a:latin typeface="Cambria" pitchFamily="18" charset="0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892927" y="2503778"/>
              <a:ext cx="1909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" pitchFamily="18" charset="0"/>
                </a:rPr>
                <a:t>các số 2; 3; 5.</a:t>
              </a:r>
              <a:endParaRPr lang="en-US" sz="2400" dirty="0">
                <a:latin typeface="Cambria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27465" y="3103341"/>
            <a:ext cx="4277156" cy="473345"/>
            <a:chOff x="1227465" y="3103341"/>
            <a:chExt cx="4277156" cy="473345"/>
          </a:xfrm>
        </p:grpSpPr>
        <p:sp>
          <p:nvSpPr>
            <p:cNvPr id="138" name="TextBox 137"/>
            <p:cNvSpPr txBox="1"/>
            <p:nvPr/>
          </p:nvSpPr>
          <p:spPr>
            <a:xfrm>
              <a:off x="1227465" y="3103341"/>
              <a:ext cx="1859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" pitchFamily="18" charset="0"/>
                </a:rPr>
                <a:t>Ta cũng viết:</a:t>
              </a:r>
              <a:endParaRPr lang="en-US" sz="2400" dirty="0">
                <a:latin typeface="Cambria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131502" y="3103447"/>
              <a:ext cx="2373119" cy="473239"/>
              <a:chOff x="2902900" y="3061883"/>
              <a:chExt cx="2373119" cy="473239"/>
            </a:xfrm>
          </p:grpSpPr>
          <p:sp>
            <p:nvSpPr>
              <p:cNvPr id="140" name="Google Shape;7123;p45"/>
              <p:cNvSpPr/>
              <p:nvPr/>
            </p:nvSpPr>
            <p:spPr>
              <a:xfrm>
                <a:off x="2902900" y="3101611"/>
                <a:ext cx="2315177" cy="433511"/>
              </a:xfrm>
              <a:custGeom>
                <a:avLst/>
                <a:gdLst/>
                <a:ahLst/>
                <a:cxnLst/>
                <a:rect l="l" t="t" r="r" b="b"/>
                <a:pathLst>
                  <a:path w="70490" h="16353" extrusionOk="0">
                    <a:moveTo>
                      <a:pt x="35416" y="0"/>
                    </a:moveTo>
                    <a:cubicBezTo>
                      <a:pt x="19347" y="0"/>
                      <a:pt x="3163" y="265"/>
                      <a:pt x="1803" y="909"/>
                    </a:cubicBezTo>
                    <a:cubicBezTo>
                      <a:pt x="487" y="1510"/>
                      <a:pt x="0" y="14646"/>
                      <a:pt x="2032" y="15476"/>
                    </a:cubicBezTo>
                    <a:cubicBezTo>
                      <a:pt x="3166" y="15914"/>
                      <a:pt x="21489" y="16353"/>
                      <a:pt x="38708" y="16353"/>
                    </a:cubicBezTo>
                    <a:cubicBezTo>
                      <a:pt x="54098" y="16353"/>
                      <a:pt x="68606" y="16003"/>
                      <a:pt x="69173" y="14990"/>
                    </a:cubicBezTo>
                    <a:cubicBezTo>
                      <a:pt x="70489" y="12958"/>
                      <a:pt x="70232" y="1510"/>
                      <a:pt x="68343" y="680"/>
                    </a:cubicBezTo>
                    <a:cubicBezTo>
                      <a:pt x="67441" y="265"/>
                      <a:pt x="51486" y="0"/>
                      <a:pt x="354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914475" y="3061883"/>
                <a:ext cx="2361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itchFamily="18" charset="0"/>
                  </a:rPr>
                  <a:t>a : b : c = 2 : 3 : 5</a:t>
                </a:r>
                <a:endParaRPr lang="en-US" sz="2400" dirty="0">
                  <a:latin typeface="Cambria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749</Words>
  <Application>Microsoft Office PowerPoint</Application>
  <PresentationFormat>On-screen Show (16:9)</PresentationFormat>
  <Paragraphs>286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Pangolin</vt:lpstr>
      <vt:lpstr>Roboto</vt:lpstr>
      <vt:lpstr>Cambria</vt:lpstr>
      <vt:lpstr>Montserrat</vt:lpstr>
      <vt:lpstr>Times New Roman</vt:lpstr>
      <vt:lpstr>Cambria Math</vt:lpstr>
      <vt:lpstr>Symbol</vt:lpstr>
      <vt:lpstr>Montserrat Alternates</vt:lpstr>
      <vt:lpstr>Forest Animals Planner by Slidesgo</vt:lpstr>
      <vt:lpstr>Equation</vt:lpstr>
      <vt:lpstr>TỈ LỆ THỨC –  DÃY TỈ SỐ BẰNG NHAU</vt:lpstr>
      <vt:lpstr>PowerPoint Presentation</vt:lpstr>
      <vt:lpstr>1. Tỉ lệ thức</vt:lpstr>
      <vt:lpstr>PowerPoint Presentation</vt:lpstr>
      <vt:lpstr>1. Tỉ lệ thức</vt:lpstr>
      <vt:lpstr>PowerPoint Presentation</vt:lpstr>
      <vt:lpstr>PowerPoint Presentation</vt:lpstr>
      <vt:lpstr>2. Dãy tỉ số bằng nhau</vt:lpstr>
      <vt:lpstr>2. Dãy tỉ số bằng nhau</vt:lpstr>
      <vt:lpstr>PowerPoint Presentation</vt:lpstr>
      <vt:lpstr>BÀI TẬP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TỈ LỆ THỨC –  DÃY TỈ SỐ BẰNG NHAU</dc:title>
  <cp:lastModifiedBy>Pham Ngoc Chau</cp:lastModifiedBy>
  <cp:revision>18</cp:revision>
  <dcterms:modified xsi:type="dcterms:W3CDTF">2021-10-02T03:47:08Z</dcterms:modified>
</cp:coreProperties>
</file>